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9" r:id="rId60"/>
    <p:sldId id="316" r:id="rId61"/>
    <p:sldId id="317" r:id="rId62"/>
    <p:sldId id="318" r:id="rId63"/>
  </p:sldIdLst>
  <p:sldSz cx="12192000" cy="6858000"/>
  <p:notesSz cx="6858000" cy="9144000"/>
  <p:embeddedFontLst>
    <p:embeddedFont>
      <p:font typeface="맑은 고딕" panose="020B0503020000020004" pitchFamily="34" charset="-127"/>
      <p:regular r:id="rId65"/>
      <p:bold r:id="rId66"/>
    </p:embeddedFont>
    <p:embeddedFont>
      <p:font typeface="Batang" panose="02030600000101010101" pitchFamily="18" charset="-127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Gill Sans" panose="020B0502020104020203" pitchFamily="34" charset="-79"/>
      <p:regular r:id="rId72"/>
      <p:bold r:id="rId73"/>
    </p:embeddedFont>
    <p:embeddedFont>
      <p:font typeface="Nunito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aNbaYJngBf1hoe/FiXKpbQ7Er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14730-6C90-4202-B9A0-33E4668AFFAF}">
  <a:tblStyle styleId="{71A14730-6C90-4202-B9A0-33E4668AFFA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7"/>
  </p:normalViewPr>
  <p:slideViewPr>
    <p:cSldViewPr snapToGrid="0">
      <p:cViewPr varScale="1">
        <p:scale>
          <a:sx n="88" d="100"/>
          <a:sy n="88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A309D-DF5D-0845-A610-E516E26B0813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1D14C265-33CE-124B-82DA-B5F974EA31B2}">
      <dgm:prSet phldrT="[텍스트]"/>
      <dgm:spPr/>
      <dgm:t>
        <a:bodyPr/>
        <a:lstStyle/>
        <a:p>
          <a:pPr latinLnBrk="1"/>
          <a:r>
            <a:rPr lang="en-US" altLang="ko-KR" dirty="0"/>
            <a:t>Concept Planning</a:t>
          </a:r>
          <a:endParaRPr lang="ko-KR" altLang="en-US" dirty="0"/>
        </a:p>
      </dgm:t>
    </dgm:pt>
    <dgm:pt modelId="{B57B6A4A-46A3-DC49-AE0E-051A75187104}" type="parTrans" cxnId="{E4118C02-857C-1641-8328-B9860A495898}">
      <dgm:prSet/>
      <dgm:spPr/>
      <dgm:t>
        <a:bodyPr/>
        <a:lstStyle/>
        <a:p>
          <a:pPr latinLnBrk="1"/>
          <a:endParaRPr lang="ko-KR" altLang="en-US"/>
        </a:p>
      </dgm:t>
    </dgm:pt>
    <dgm:pt modelId="{80683291-3A39-2548-93A3-1E0B9467B5C6}" type="sibTrans" cxnId="{E4118C02-857C-1641-8328-B9860A495898}">
      <dgm:prSet/>
      <dgm:spPr/>
      <dgm:t>
        <a:bodyPr/>
        <a:lstStyle/>
        <a:p>
          <a:pPr latinLnBrk="1"/>
          <a:endParaRPr lang="ko-KR" altLang="en-US"/>
        </a:p>
      </dgm:t>
    </dgm:pt>
    <dgm:pt modelId="{9B503728-4717-5F4E-AE90-395D2BFB8BF2}">
      <dgm:prSet phldrT="[텍스트]"/>
      <dgm:spPr/>
      <dgm:t>
        <a:bodyPr/>
        <a:lstStyle/>
        <a:p>
          <a:pPr latinLnBrk="1"/>
          <a:r>
            <a:rPr lang="en-US" altLang="ko-KR" dirty="0"/>
            <a:t>Design Verification-2</a:t>
          </a:r>
          <a:endParaRPr lang="ko-KR" altLang="en-US" dirty="0"/>
        </a:p>
      </dgm:t>
    </dgm:pt>
    <dgm:pt modelId="{22680EB4-0AAF-A14D-9CC2-5E79C7DC94A1}" type="parTrans" cxnId="{E375F7E7-AFD3-1845-9EA7-4444EC140E4A}">
      <dgm:prSet/>
      <dgm:spPr/>
      <dgm:t>
        <a:bodyPr/>
        <a:lstStyle/>
        <a:p>
          <a:pPr latinLnBrk="1"/>
          <a:endParaRPr lang="ko-KR" altLang="en-US"/>
        </a:p>
      </dgm:t>
    </dgm:pt>
    <dgm:pt modelId="{91585DCE-C734-C941-AF7E-23CC61960354}" type="sibTrans" cxnId="{E375F7E7-AFD3-1845-9EA7-4444EC140E4A}">
      <dgm:prSet/>
      <dgm:spPr/>
      <dgm:t>
        <a:bodyPr/>
        <a:lstStyle/>
        <a:p>
          <a:pPr latinLnBrk="1"/>
          <a:endParaRPr lang="ko-KR" altLang="en-US"/>
        </a:p>
      </dgm:t>
    </dgm:pt>
    <dgm:pt modelId="{7B23DD2C-26E8-8C43-978B-FF529F89628F}">
      <dgm:prSet phldrT="[텍스트]"/>
      <dgm:spPr/>
      <dgm:t>
        <a:bodyPr/>
        <a:lstStyle/>
        <a:p>
          <a:pPr latinLnBrk="1"/>
          <a:r>
            <a:rPr lang="en-US" altLang="ko-KR" dirty="0"/>
            <a:t>Product Verification</a:t>
          </a:r>
          <a:endParaRPr lang="ko-KR" altLang="en-US" dirty="0"/>
        </a:p>
      </dgm:t>
    </dgm:pt>
    <dgm:pt modelId="{99450D53-2882-9849-B4B7-78AEA0703BBA}" type="parTrans" cxnId="{79558976-F19E-314B-8756-DBDAAAA021D0}">
      <dgm:prSet/>
      <dgm:spPr/>
      <dgm:t>
        <a:bodyPr/>
        <a:lstStyle/>
        <a:p>
          <a:pPr latinLnBrk="1"/>
          <a:endParaRPr lang="ko-KR" altLang="en-US"/>
        </a:p>
      </dgm:t>
    </dgm:pt>
    <dgm:pt modelId="{C9A1DB34-B667-9048-A332-E482BE638308}" type="sibTrans" cxnId="{79558976-F19E-314B-8756-DBDAAAA021D0}">
      <dgm:prSet/>
      <dgm:spPr/>
      <dgm:t>
        <a:bodyPr/>
        <a:lstStyle/>
        <a:p>
          <a:pPr latinLnBrk="1"/>
          <a:endParaRPr lang="ko-KR" altLang="en-US"/>
        </a:p>
      </dgm:t>
    </dgm:pt>
    <dgm:pt modelId="{EBFAE261-733F-C347-AAD8-E5100E430209}">
      <dgm:prSet phldrT="[텍스트]"/>
      <dgm:spPr/>
      <dgm:t>
        <a:bodyPr/>
        <a:lstStyle/>
        <a:p>
          <a:pPr latinLnBrk="1"/>
          <a:r>
            <a:rPr lang="en-US" altLang="ko-KR" dirty="0"/>
            <a:t>Mass Production</a:t>
          </a:r>
          <a:endParaRPr lang="ko-KR" altLang="en-US" dirty="0"/>
        </a:p>
      </dgm:t>
    </dgm:pt>
    <dgm:pt modelId="{ACD2D84C-31A1-7942-A6FD-7EF35ABE749F}" type="parTrans" cxnId="{96AE3325-0335-8A4F-8AF4-B56AC1BEADB0}">
      <dgm:prSet/>
      <dgm:spPr/>
      <dgm:t>
        <a:bodyPr/>
        <a:lstStyle/>
        <a:p>
          <a:pPr latinLnBrk="1"/>
          <a:endParaRPr lang="ko-KR" altLang="en-US"/>
        </a:p>
      </dgm:t>
    </dgm:pt>
    <dgm:pt modelId="{5EB879C6-84B6-CB47-B697-CD8DD0C4C7D2}" type="sibTrans" cxnId="{96AE3325-0335-8A4F-8AF4-B56AC1BEADB0}">
      <dgm:prSet/>
      <dgm:spPr/>
      <dgm:t>
        <a:bodyPr/>
        <a:lstStyle/>
        <a:p>
          <a:pPr latinLnBrk="1"/>
          <a:endParaRPr lang="ko-KR" altLang="en-US"/>
        </a:p>
      </dgm:t>
    </dgm:pt>
    <dgm:pt modelId="{870ADD1B-DA08-864B-9383-F3D88870842A}">
      <dgm:prSet phldrT="[텍스트]"/>
      <dgm:spPr/>
      <dgm:t>
        <a:bodyPr/>
        <a:lstStyle/>
        <a:p>
          <a:pPr latinLnBrk="1"/>
          <a:r>
            <a:rPr lang="en-US" altLang="ko-KR" dirty="0"/>
            <a:t>Product Planning</a:t>
          </a:r>
          <a:endParaRPr lang="ko-KR" altLang="en-US" dirty="0"/>
        </a:p>
      </dgm:t>
    </dgm:pt>
    <dgm:pt modelId="{BE3F3250-2C57-E442-BF17-2BACB9875D0A}" type="parTrans" cxnId="{0D62B05B-E010-7441-BB1B-9E7328A4EAFB}">
      <dgm:prSet/>
      <dgm:spPr/>
      <dgm:t>
        <a:bodyPr/>
        <a:lstStyle/>
        <a:p>
          <a:pPr latinLnBrk="1"/>
          <a:endParaRPr lang="ko-KR" altLang="en-US"/>
        </a:p>
      </dgm:t>
    </dgm:pt>
    <dgm:pt modelId="{BB075A74-3457-C44C-B74B-B631E4CC4CFA}" type="sibTrans" cxnId="{0D62B05B-E010-7441-BB1B-9E7328A4EAFB}">
      <dgm:prSet/>
      <dgm:spPr/>
      <dgm:t>
        <a:bodyPr/>
        <a:lstStyle/>
        <a:p>
          <a:pPr latinLnBrk="1"/>
          <a:endParaRPr lang="ko-KR" altLang="en-US"/>
        </a:p>
      </dgm:t>
    </dgm:pt>
    <dgm:pt modelId="{517D4761-2226-914E-A46D-F140ECB69A49}">
      <dgm:prSet phldrT="[텍스트]"/>
      <dgm:spPr/>
      <dgm:t>
        <a:bodyPr/>
        <a:lstStyle/>
        <a:p>
          <a:pPr latinLnBrk="1"/>
          <a:r>
            <a:rPr lang="en-US" altLang="ko-KR" dirty="0"/>
            <a:t>Design Verfication-1</a:t>
          </a:r>
          <a:endParaRPr lang="ko-KR" altLang="en-US" dirty="0"/>
        </a:p>
      </dgm:t>
    </dgm:pt>
    <dgm:pt modelId="{18F211FA-C657-C546-AEB2-7CA26534379F}" type="parTrans" cxnId="{137FBDAB-B439-1548-A0E5-D766D9A6FBFA}">
      <dgm:prSet/>
      <dgm:spPr/>
      <dgm:t>
        <a:bodyPr/>
        <a:lstStyle/>
        <a:p>
          <a:pPr latinLnBrk="1"/>
          <a:endParaRPr lang="ko-KR" altLang="en-US"/>
        </a:p>
      </dgm:t>
    </dgm:pt>
    <dgm:pt modelId="{4493D7AF-AE39-714B-B488-9D8341649D1A}" type="sibTrans" cxnId="{137FBDAB-B439-1548-A0E5-D766D9A6FBFA}">
      <dgm:prSet/>
      <dgm:spPr/>
      <dgm:t>
        <a:bodyPr/>
        <a:lstStyle/>
        <a:p>
          <a:pPr latinLnBrk="1"/>
          <a:endParaRPr lang="ko-KR" altLang="en-US"/>
        </a:p>
      </dgm:t>
    </dgm:pt>
    <dgm:pt modelId="{3F0BC5EF-F462-D042-9BCD-FC73BB21B02F}" type="pres">
      <dgm:prSet presAssocID="{F34A309D-DF5D-0845-A610-E516E26B0813}" presName="Name0" presStyleCnt="0">
        <dgm:presLayoutVars>
          <dgm:dir/>
          <dgm:resizeHandles val="exact"/>
        </dgm:presLayoutVars>
      </dgm:prSet>
      <dgm:spPr/>
    </dgm:pt>
    <dgm:pt modelId="{9C808DBE-CEAD-E647-875D-B08AE8DCFA4D}" type="pres">
      <dgm:prSet presAssocID="{1D14C265-33CE-124B-82DA-B5F974EA31B2}" presName="parTxOnly" presStyleLbl="node1" presStyleIdx="0" presStyleCnt="6">
        <dgm:presLayoutVars>
          <dgm:bulletEnabled val="1"/>
        </dgm:presLayoutVars>
      </dgm:prSet>
      <dgm:spPr/>
    </dgm:pt>
    <dgm:pt modelId="{11FB9E63-5A36-4943-B026-7F9C4AED1A2E}" type="pres">
      <dgm:prSet presAssocID="{80683291-3A39-2548-93A3-1E0B9467B5C6}" presName="parSpace" presStyleCnt="0"/>
      <dgm:spPr/>
    </dgm:pt>
    <dgm:pt modelId="{5249EA72-9545-A844-90C2-4DF4A44FCD50}" type="pres">
      <dgm:prSet presAssocID="{870ADD1B-DA08-864B-9383-F3D88870842A}" presName="parTxOnly" presStyleLbl="node1" presStyleIdx="1" presStyleCnt="6">
        <dgm:presLayoutVars>
          <dgm:bulletEnabled val="1"/>
        </dgm:presLayoutVars>
      </dgm:prSet>
      <dgm:spPr/>
    </dgm:pt>
    <dgm:pt modelId="{0B297AFC-416B-7E4F-B053-0FDAA3509CAC}" type="pres">
      <dgm:prSet presAssocID="{BB075A74-3457-C44C-B74B-B631E4CC4CFA}" presName="parSpace" presStyleCnt="0"/>
      <dgm:spPr/>
    </dgm:pt>
    <dgm:pt modelId="{3A1A4B9E-9BF0-8D43-AF27-55069BEB86D4}" type="pres">
      <dgm:prSet presAssocID="{517D4761-2226-914E-A46D-F140ECB69A49}" presName="parTxOnly" presStyleLbl="node1" presStyleIdx="2" presStyleCnt="6">
        <dgm:presLayoutVars>
          <dgm:bulletEnabled val="1"/>
        </dgm:presLayoutVars>
      </dgm:prSet>
      <dgm:spPr/>
    </dgm:pt>
    <dgm:pt modelId="{0B3E7B92-3D18-5445-8B82-972DFB2A51F3}" type="pres">
      <dgm:prSet presAssocID="{4493D7AF-AE39-714B-B488-9D8341649D1A}" presName="parSpace" presStyleCnt="0"/>
      <dgm:spPr/>
    </dgm:pt>
    <dgm:pt modelId="{E8A1EE45-5138-204E-B50A-DF524E63AE11}" type="pres">
      <dgm:prSet presAssocID="{9B503728-4717-5F4E-AE90-395D2BFB8BF2}" presName="parTxOnly" presStyleLbl="node1" presStyleIdx="3" presStyleCnt="6">
        <dgm:presLayoutVars>
          <dgm:bulletEnabled val="1"/>
        </dgm:presLayoutVars>
      </dgm:prSet>
      <dgm:spPr/>
    </dgm:pt>
    <dgm:pt modelId="{484B5622-5635-6C48-A34C-496B4FEC245B}" type="pres">
      <dgm:prSet presAssocID="{91585DCE-C734-C941-AF7E-23CC61960354}" presName="parSpace" presStyleCnt="0"/>
      <dgm:spPr/>
    </dgm:pt>
    <dgm:pt modelId="{05C65DF9-4B14-AD4A-AB1F-17D5987212FF}" type="pres">
      <dgm:prSet presAssocID="{7B23DD2C-26E8-8C43-978B-FF529F89628F}" presName="parTxOnly" presStyleLbl="node1" presStyleIdx="4" presStyleCnt="6">
        <dgm:presLayoutVars>
          <dgm:bulletEnabled val="1"/>
        </dgm:presLayoutVars>
      </dgm:prSet>
      <dgm:spPr/>
    </dgm:pt>
    <dgm:pt modelId="{0A3851BF-E812-A348-896E-E85A35B1C513}" type="pres">
      <dgm:prSet presAssocID="{C9A1DB34-B667-9048-A332-E482BE638308}" presName="parSpace" presStyleCnt="0"/>
      <dgm:spPr/>
    </dgm:pt>
    <dgm:pt modelId="{B86E96FA-E155-DF42-8C9C-B9A595CD3081}" type="pres">
      <dgm:prSet presAssocID="{EBFAE261-733F-C347-AAD8-E5100E43020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4118C02-857C-1641-8328-B9860A495898}" srcId="{F34A309D-DF5D-0845-A610-E516E26B0813}" destId="{1D14C265-33CE-124B-82DA-B5F974EA31B2}" srcOrd="0" destOrd="0" parTransId="{B57B6A4A-46A3-DC49-AE0E-051A75187104}" sibTransId="{80683291-3A39-2548-93A3-1E0B9467B5C6}"/>
    <dgm:cxn modelId="{96AE3325-0335-8A4F-8AF4-B56AC1BEADB0}" srcId="{F34A309D-DF5D-0845-A610-E516E26B0813}" destId="{EBFAE261-733F-C347-AAD8-E5100E430209}" srcOrd="5" destOrd="0" parTransId="{ACD2D84C-31A1-7942-A6FD-7EF35ABE749F}" sibTransId="{5EB879C6-84B6-CB47-B697-CD8DD0C4C7D2}"/>
    <dgm:cxn modelId="{922CAB2F-0227-8248-A014-AA49F83B3FB8}" type="presOf" srcId="{7B23DD2C-26E8-8C43-978B-FF529F89628F}" destId="{05C65DF9-4B14-AD4A-AB1F-17D5987212FF}" srcOrd="0" destOrd="0" presId="urn:microsoft.com/office/officeart/2005/8/layout/hChevron3"/>
    <dgm:cxn modelId="{BC3C0538-E57F-654D-976A-513B86169E30}" type="presOf" srcId="{1D14C265-33CE-124B-82DA-B5F974EA31B2}" destId="{9C808DBE-CEAD-E647-875D-B08AE8DCFA4D}" srcOrd="0" destOrd="0" presId="urn:microsoft.com/office/officeart/2005/8/layout/hChevron3"/>
    <dgm:cxn modelId="{965C8C54-9925-C545-AB75-0F92978B4758}" type="presOf" srcId="{870ADD1B-DA08-864B-9383-F3D88870842A}" destId="{5249EA72-9545-A844-90C2-4DF4A44FCD50}" srcOrd="0" destOrd="0" presId="urn:microsoft.com/office/officeart/2005/8/layout/hChevron3"/>
    <dgm:cxn modelId="{0D62B05B-E010-7441-BB1B-9E7328A4EAFB}" srcId="{F34A309D-DF5D-0845-A610-E516E26B0813}" destId="{870ADD1B-DA08-864B-9383-F3D88870842A}" srcOrd="1" destOrd="0" parTransId="{BE3F3250-2C57-E442-BF17-2BACB9875D0A}" sibTransId="{BB075A74-3457-C44C-B74B-B631E4CC4CFA}"/>
    <dgm:cxn modelId="{EDA03F73-5DB8-4E41-A19F-61AA1CA2D77B}" type="presOf" srcId="{517D4761-2226-914E-A46D-F140ECB69A49}" destId="{3A1A4B9E-9BF0-8D43-AF27-55069BEB86D4}" srcOrd="0" destOrd="0" presId="urn:microsoft.com/office/officeart/2005/8/layout/hChevron3"/>
    <dgm:cxn modelId="{79558976-F19E-314B-8756-DBDAAAA021D0}" srcId="{F34A309D-DF5D-0845-A610-E516E26B0813}" destId="{7B23DD2C-26E8-8C43-978B-FF529F89628F}" srcOrd="4" destOrd="0" parTransId="{99450D53-2882-9849-B4B7-78AEA0703BBA}" sibTransId="{C9A1DB34-B667-9048-A332-E482BE638308}"/>
    <dgm:cxn modelId="{DF321F96-4401-174A-9389-C98ABB3BEF70}" type="presOf" srcId="{EBFAE261-733F-C347-AAD8-E5100E430209}" destId="{B86E96FA-E155-DF42-8C9C-B9A595CD3081}" srcOrd="0" destOrd="0" presId="urn:microsoft.com/office/officeart/2005/8/layout/hChevron3"/>
    <dgm:cxn modelId="{137FBDAB-B439-1548-A0E5-D766D9A6FBFA}" srcId="{F34A309D-DF5D-0845-A610-E516E26B0813}" destId="{517D4761-2226-914E-A46D-F140ECB69A49}" srcOrd="2" destOrd="0" parTransId="{18F211FA-C657-C546-AEB2-7CA26534379F}" sibTransId="{4493D7AF-AE39-714B-B488-9D8341649D1A}"/>
    <dgm:cxn modelId="{EE5CE1B6-CFB2-7E4F-A8FC-CCBBABAF04BA}" type="presOf" srcId="{F34A309D-DF5D-0845-A610-E516E26B0813}" destId="{3F0BC5EF-F462-D042-9BCD-FC73BB21B02F}" srcOrd="0" destOrd="0" presId="urn:microsoft.com/office/officeart/2005/8/layout/hChevron3"/>
    <dgm:cxn modelId="{A95D41E3-3972-2446-B7A2-02AF1CBF975F}" type="presOf" srcId="{9B503728-4717-5F4E-AE90-395D2BFB8BF2}" destId="{E8A1EE45-5138-204E-B50A-DF524E63AE11}" srcOrd="0" destOrd="0" presId="urn:microsoft.com/office/officeart/2005/8/layout/hChevron3"/>
    <dgm:cxn modelId="{E375F7E7-AFD3-1845-9EA7-4444EC140E4A}" srcId="{F34A309D-DF5D-0845-A610-E516E26B0813}" destId="{9B503728-4717-5F4E-AE90-395D2BFB8BF2}" srcOrd="3" destOrd="0" parTransId="{22680EB4-0AAF-A14D-9CC2-5E79C7DC94A1}" sibTransId="{91585DCE-C734-C941-AF7E-23CC61960354}"/>
    <dgm:cxn modelId="{5164B796-24D1-4947-995D-B8721EC494A9}" type="presParOf" srcId="{3F0BC5EF-F462-D042-9BCD-FC73BB21B02F}" destId="{9C808DBE-CEAD-E647-875D-B08AE8DCFA4D}" srcOrd="0" destOrd="0" presId="urn:microsoft.com/office/officeart/2005/8/layout/hChevron3"/>
    <dgm:cxn modelId="{FEDA9798-BF81-CE4D-B167-7D1C7F409725}" type="presParOf" srcId="{3F0BC5EF-F462-D042-9BCD-FC73BB21B02F}" destId="{11FB9E63-5A36-4943-B026-7F9C4AED1A2E}" srcOrd="1" destOrd="0" presId="urn:microsoft.com/office/officeart/2005/8/layout/hChevron3"/>
    <dgm:cxn modelId="{4BDDF79F-0D10-5446-881E-D7E253AF6F1D}" type="presParOf" srcId="{3F0BC5EF-F462-D042-9BCD-FC73BB21B02F}" destId="{5249EA72-9545-A844-90C2-4DF4A44FCD50}" srcOrd="2" destOrd="0" presId="urn:microsoft.com/office/officeart/2005/8/layout/hChevron3"/>
    <dgm:cxn modelId="{8AC1F240-E427-F84D-B99A-3F55D754BB28}" type="presParOf" srcId="{3F0BC5EF-F462-D042-9BCD-FC73BB21B02F}" destId="{0B297AFC-416B-7E4F-B053-0FDAA3509CAC}" srcOrd="3" destOrd="0" presId="urn:microsoft.com/office/officeart/2005/8/layout/hChevron3"/>
    <dgm:cxn modelId="{9253D077-61B7-B745-9A2D-44DDAAD5075A}" type="presParOf" srcId="{3F0BC5EF-F462-D042-9BCD-FC73BB21B02F}" destId="{3A1A4B9E-9BF0-8D43-AF27-55069BEB86D4}" srcOrd="4" destOrd="0" presId="urn:microsoft.com/office/officeart/2005/8/layout/hChevron3"/>
    <dgm:cxn modelId="{25412101-F22F-0C4F-B4A8-7D4202F083DC}" type="presParOf" srcId="{3F0BC5EF-F462-D042-9BCD-FC73BB21B02F}" destId="{0B3E7B92-3D18-5445-8B82-972DFB2A51F3}" srcOrd="5" destOrd="0" presId="urn:microsoft.com/office/officeart/2005/8/layout/hChevron3"/>
    <dgm:cxn modelId="{1C38C58D-B1E5-1844-AF8A-0C08978A4E2F}" type="presParOf" srcId="{3F0BC5EF-F462-D042-9BCD-FC73BB21B02F}" destId="{E8A1EE45-5138-204E-B50A-DF524E63AE11}" srcOrd="6" destOrd="0" presId="urn:microsoft.com/office/officeart/2005/8/layout/hChevron3"/>
    <dgm:cxn modelId="{A12E4368-962F-5E41-B98C-84958777DF23}" type="presParOf" srcId="{3F0BC5EF-F462-D042-9BCD-FC73BB21B02F}" destId="{484B5622-5635-6C48-A34C-496B4FEC245B}" srcOrd="7" destOrd="0" presId="urn:microsoft.com/office/officeart/2005/8/layout/hChevron3"/>
    <dgm:cxn modelId="{68FA3F85-B4E1-9A49-9373-266607AE1D22}" type="presParOf" srcId="{3F0BC5EF-F462-D042-9BCD-FC73BB21B02F}" destId="{05C65DF9-4B14-AD4A-AB1F-17D5987212FF}" srcOrd="8" destOrd="0" presId="urn:microsoft.com/office/officeart/2005/8/layout/hChevron3"/>
    <dgm:cxn modelId="{B3181046-DFD9-4D4B-B29C-07623F7A90B1}" type="presParOf" srcId="{3F0BC5EF-F462-D042-9BCD-FC73BB21B02F}" destId="{0A3851BF-E812-A348-896E-E85A35B1C513}" srcOrd="9" destOrd="0" presId="urn:microsoft.com/office/officeart/2005/8/layout/hChevron3"/>
    <dgm:cxn modelId="{81C50552-15A5-6C41-8794-AC8D42A5A4AB}" type="presParOf" srcId="{3F0BC5EF-F462-D042-9BCD-FC73BB21B02F}" destId="{B86E96FA-E155-DF42-8C9C-B9A595CD308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8DBE-CEAD-E647-875D-B08AE8DCFA4D}">
      <dsp:nvSpPr>
        <dsp:cNvPr id="0" name=""/>
        <dsp:cNvSpPr/>
      </dsp:nvSpPr>
      <dsp:spPr>
        <a:xfrm>
          <a:off x="1224" y="378313"/>
          <a:ext cx="2005745" cy="802298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Concept Planning</a:t>
          </a:r>
          <a:endParaRPr lang="ko-KR" altLang="en-US" sz="1600" kern="1200" dirty="0"/>
        </a:p>
      </dsp:txBody>
      <dsp:txXfrm>
        <a:off x="1224" y="378313"/>
        <a:ext cx="1805171" cy="802298"/>
      </dsp:txXfrm>
    </dsp:sp>
    <dsp:sp modelId="{5249EA72-9545-A844-90C2-4DF4A44FCD50}">
      <dsp:nvSpPr>
        <dsp:cNvPr id="0" name=""/>
        <dsp:cNvSpPr/>
      </dsp:nvSpPr>
      <dsp:spPr>
        <a:xfrm>
          <a:off x="1605820" y="378313"/>
          <a:ext cx="2005745" cy="802298"/>
        </a:xfrm>
        <a:prstGeom prst="chevron">
          <a:avLst/>
        </a:prstGeom>
        <a:solidFill>
          <a:schemeClr val="accent5">
            <a:hueOff val="-336926"/>
            <a:satOff val="-1589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Product Planning</a:t>
          </a:r>
          <a:endParaRPr lang="ko-KR" altLang="en-US" sz="1600" kern="1200" dirty="0"/>
        </a:p>
      </dsp:txBody>
      <dsp:txXfrm>
        <a:off x="2006969" y="378313"/>
        <a:ext cx="1203447" cy="802298"/>
      </dsp:txXfrm>
    </dsp:sp>
    <dsp:sp modelId="{3A1A4B9E-9BF0-8D43-AF27-55069BEB86D4}">
      <dsp:nvSpPr>
        <dsp:cNvPr id="0" name=""/>
        <dsp:cNvSpPr/>
      </dsp:nvSpPr>
      <dsp:spPr>
        <a:xfrm>
          <a:off x="3210417" y="378313"/>
          <a:ext cx="2005745" cy="802298"/>
        </a:xfrm>
        <a:prstGeom prst="chevron">
          <a:avLst/>
        </a:prstGeom>
        <a:solidFill>
          <a:schemeClr val="accent5">
            <a:hueOff val="-673852"/>
            <a:satOff val="-3178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Design Verfication-1</a:t>
          </a:r>
          <a:endParaRPr lang="ko-KR" altLang="en-US" sz="1600" kern="1200" dirty="0"/>
        </a:p>
      </dsp:txBody>
      <dsp:txXfrm>
        <a:off x="3611566" y="378313"/>
        <a:ext cx="1203447" cy="802298"/>
      </dsp:txXfrm>
    </dsp:sp>
    <dsp:sp modelId="{E8A1EE45-5138-204E-B50A-DF524E63AE11}">
      <dsp:nvSpPr>
        <dsp:cNvPr id="0" name=""/>
        <dsp:cNvSpPr/>
      </dsp:nvSpPr>
      <dsp:spPr>
        <a:xfrm>
          <a:off x="4815013" y="378313"/>
          <a:ext cx="2005745" cy="802298"/>
        </a:xfrm>
        <a:prstGeom prst="chevron">
          <a:avLst/>
        </a:prstGeom>
        <a:solidFill>
          <a:schemeClr val="accent5">
            <a:hueOff val="-1010778"/>
            <a:satOff val="-4766"/>
            <a:lumOff val="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Design Verification-2</a:t>
          </a:r>
          <a:endParaRPr lang="ko-KR" altLang="en-US" sz="1600" kern="1200" dirty="0"/>
        </a:p>
      </dsp:txBody>
      <dsp:txXfrm>
        <a:off x="5216162" y="378313"/>
        <a:ext cx="1203447" cy="802298"/>
      </dsp:txXfrm>
    </dsp:sp>
    <dsp:sp modelId="{05C65DF9-4B14-AD4A-AB1F-17D5987212FF}">
      <dsp:nvSpPr>
        <dsp:cNvPr id="0" name=""/>
        <dsp:cNvSpPr/>
      </dsp:nvSpPr>
      <dsp:spPr>
        <a:xfrm>
          <a:off x="6419610" y="378313"/>
          <a:ext cx="2005745" cy="802298"/>
        </a:xfrm>
        <a:prstGeom prst="chevron">
          <a:avLst/>
        </a:prstGeom>
        <a:solidFill>
          <a:schemeClr val="accent5">
            <a:hueOff val="-1347705"/>
            <a:satOff val="-6355"/>
            <a:lumOff val="1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Product Verification</a:t>
          </a:r>
          <a:endParaRPr lang="ko-KR" altLang="en-US" sz="1600" kern="1200" dirty="0"/>
        </a:p>
      </dsp:txBody>
      <dsp:txXfrm>
        <a:off x="6820759" y="378313"/>
        <a:ext cx="1203447" cy="802298"/>
      </dsp:txXfrm>
    </dsp:sp>
    <dsp:sp modelId="{B86E96FA-E155-DF42-8C9C-B9A595CD3081}">
      <dsp:nvSpPr>
        <dsp:cNvPr id="0" name=""/>
        <dsp:cNvSpPr/>
      </dsp:nvSpPr>
      <dsp:spPr>
        <a:xfrm>
          <a:off x="8024206" y="378313"/>
          <a:ext cx="2005745" cy="802298"/>
        </a:xfrm>
        <a:prstGeom prst="chevron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Mass Production</a:t>
          </a:r>
          <a:endParaRPr lang="ko-KR" altLang="en-US" sz="1600" kern="1200" dirty="0"/>
        </a:p>
      </dsp:txBody>
      <dsp:txXfrm>
        <a:off x="8425355" y="378313"/>
        <a:ext cx="1203447" cy="80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0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6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7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6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7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0" name="Google Shape;100;p76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>
            <a:spLocks noGrp="1"/>
          </p:cNvSpPr>
          <p:nvPr>
            <p:ph type="title"/>
          </p:nvPr>
        </p:nvSpPr>
        <p:spPr>
          <a:xfrm>
            <a:off x="1451579" y="804520"/>
            <a:ext cx="9603275" cy="5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67"/>
          <p:cNvCxnSpPr/>
          <p:nvPr/>
        </p:nvCxnSpPr>
        <p:spPr>
          <a:xfrm>
            <a:off x="1453896" y="1434497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68"/>
          <p:cNvCxnSpPr/>
          <p:nvPr/>
        </p:nvCxnSpPr>
        <p:spPr>
          <a:xfrm>
            <a:off x="1453896" y="1336090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69"/>
          <p:cNvCxnSpPr/>
          <p:nvPr/>
        </p:nvCxnSpPr>
        <p:spPr>
          <a:xfrm>
            <a:off x="1447331" y="1289343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0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0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7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1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1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7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" name="Google Shape;67;p7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3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3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73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4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8" name="Google Shape;78;p74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4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74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4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74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74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6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6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6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6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6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22779" y="6183270"/>
            <a:ext cx="2690731" cy="6468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oftware-engineering/?ref=lb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ocw.net/home/cview.do?cid=8c1f0e3871cf803d#.YtSwdBwjCao.lin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iaak.tistory.com/entry/Agile%EC%95%A0%EC%9E%90%EC%9D%BC-%EA%B0%9C%EB%B0%9C%EB%B0%A9%EB%B2%95%EB%A1%A0" TargetMode="Externa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rystal_Clear_(software_developmen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ean_software_development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ill Sans"/>
              <a:buNone/>
            </a:pPr>
            <a:r>
              <a:rPr lang="en-US" sz="6000" dirty="0"/>
              <a:t>SW </a:t>
            </a:r>
            <a:r>
              <a:rPr lang="ko-KR" altLang="en-US" sz="6000" dirty="0"/>
              <a:t>개발 </a:t>
            </a:r>
            <a:r>
              <a:rPr lang="en-US" altLang="ko-KR" sz="6000" dirty="0"/>
              <a:t>Process </a:t>
            </a:r>
            <a:r>
              <a:rPr lang="ko-KR" altLang="en-US" sz="6000" dirty="0"/>
              <a:t>소개</a:t>
            </a:r>
            <a:endParaRPr sz="6000" dirty="0"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SW </a:t>
            </a:r>
            <a:r>
              <a:rPr lang="en-US" dirty="0" err="1"/>
              <a:t>개발</a:t>
            </a:r>
            <a:r>
              <a:rPr lang="en-US"/>
              <a:t> PROCESS 및 개발 방법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/>
        </p:nvSpPr>
        <p:spPr>
          <a:xfrm>
            <a:off x="1309467" y="624667"/>
            <a:ext cx="6094902" cy="6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현실</a:t>
            </a:r>
            <a:endParaRPr sz="32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10"/>
          <p:cNvSpPr txBox="1"/>
          <p:nvPr/>
        </p:nvSpPr>
        <p:spPr>
          <a:xfrm>
            <a:off x="1405735" y="1628798"/>
            <a:ext cx="10160831" cy="401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28600" marR="44595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5000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포인트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(~500,000 LOC)를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초과하는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대규모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애플리케이션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현대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사회에서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가장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위험한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사업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중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하나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(Capers Jones)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또는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지연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위험이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급격히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증가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전체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프로그램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크기가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증가함에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따라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(Capers Jones):</a:t>
            </a:r>
            <a:endParaRPr dirty="0"/>
          </a:p>
          <a:p>
            <a:pPr marL="457200" marR="236830" lvl="1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대형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(1,000,000 LOC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이상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65%가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완료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전에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485784" lvl="1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- 50만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LOC를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초과하는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시스템의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경우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50%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485784" lvl="1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- 100,000 LOC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이상인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경우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25%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60225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대형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시스템의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고장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또는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취소율이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20%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이상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(Capers Jones)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/>
        </p:nvSpPr>
        <p:spPr>
          <a:xfrm>
            <a:off x="1309467" y="624667"/>
            <a:ext cx="6094902" cy="6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현실</a:t>
            </a:r>
            <a:endParaRPr sz="32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1180104" y="1640673"/>
            <a:ext cx="10782026" cy="357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28600" marR="93953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8,000개의 IT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조사한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Standish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Group은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전체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약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30%가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취소되었다고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보고했습니다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184009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미국에서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평균적으로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예정보다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1년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늦어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예상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예산의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200%를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소비했습니다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(Capers Jones)</a:t>
            </a:r>
            <a:endParaRPr dirty="0"/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3462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취소된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작업은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미국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전체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작업의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약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15%를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차지하며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1993년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달러로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140억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달러에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달합니다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(Capers Jones)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/>
          <p:nvPr/>
        </p:nvSpPr>
        <p:spPr>
          <a:xfrm>
            <a:off x="1309467" y="624667"/>
            <a:ext cx="6094902" cy="6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</a:t>
            </a:r>
            <a:r>
              <a:rPr lang="en-US" sz="32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</a:t>
            </a: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32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비용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3" name="Google Shape;173;p12"/>
          <p:cNvGrpSpPr/>
          <p:nvPr/>
        </p:nvGrpSpPr>
        <p:grpSpPr>
          <a:xfrm>
            <a:off x="1569930" y="1628930"/>
            <a:ext cx="7685170" cy="4106920"/>
            <a:chOff x="2165129" y="1948108"/>
            <a:chExt cx="4223475" cy="2694204"/>
          </a:xfrm>
        </p:grpSpPr>
        <p:grpSp>
          <p:nvGrpSpPr>
            <p:cNvPr id="174" name="Google Shape;174;p12"/>
            <p:cNvGrpSpPr/>
            <p:nvPr/>
          </p:nvGrpSpPr>
          <p:grpSpPr>
            <a:xfrm>
              <a:off x="4767623" y="1948108"/>
              <a:ext cx="1620981" cy="2150918"/>
              <a:chOff x="4340351" y="2560065"/>
              <a:chExt cx="2377440" cy="3154680"/>
            </a:xfrm>
          </p:grpSpPr>
          <p:sp>
            <p:nvSpPr>
              <p:cNvPr id="175" name="Google Shape;175;p12"/>
              <p:cNvSpPr/>
              <p:nvPr/>
            </p:nvSpPr>
            <p:spPr>
              <a:xfrm>
                <a:off x="4340351" y="2560065"/>
                <a:ext cx="2377440" cy="3154680"/>
              </a:xfrm>
              <a:custGeom>
                <a:avLst/>
                <a:gdLst/>
                <a:ahLst/>
                <a:cxnLst/>
                <a:rect l="l" t="t" r="r" b="b"/>
                <a:pathLst>
                  <a:path w="2377440" h="3154679" extrusionOk="0">
                    <a:moveTo>
                      <a:pt x="0" y="3154680"/>
                    </a:moveTo>
                    <a:lnTo>
                      <a:pt x="2377440" y="3154680"/>
                    </a:lnTo>
                    <a:lnTo>
                      <a:pt x="2377440" y="0"/>
                    </a:lnTo>
                    <a:lnTo>
                      <a:pt x="0" y="0"/>
                    </a:lnTo>
                    <a:lnTo>
                      <a:pt x="0" y="31546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76" name="Google Shape;176;p12"/>
              <p:cNvSpPr/>
              <p:nvPr/>
            </p:nvSpPr>
            <p:spPr>
              <a:xfrm>
                <a:off x="4477512" y="3428746"/>
                <a:ext cx="2011680" cy="2148840"/>
              </a:xfrm>
              <a:custGeom>
                <a:avLst/>
                <a:gdLst/>
                <a:ahLst/>
                <a:cxnLst/>
                <a:rect l="l" t="t" r="r" b="b"/>
                <a:pathLst>
                  <a:path w="2011679" h="2148840" extrusionOk="0">
                    <a:moveTo>
                      <a:pt x="1463039" y="0"/>
                    </a:moveTo>
                    <a:lnTo>
                      <a:pt x="548639" y="0"/>
                    </a:lnTo>
                    <a:lnTo>
                      <a:pt x="91439" y="548639"/>
                    </a:lnTo>
                    <a:lnTo>
                      <a:pt x="0" y="1188719"/>
                    </a:lnTo>
                    <a:lnTo>
                      <a:pt x="457200" y="1691639"/>
                    </a:lnTo>
                    <a:lnTo>
                      <a:pt x="822959" y="2148839"/>
                    </a:lnTo>
                    <a:lnTo>
                      <a:pt x="1325879" y="2148839"/>
                    </a:lnTo>
                    <a:lnTo>
                      <a:pt x="1828800" y="1874519"/>
                    </a:lnTo>
                    <a:lnTo>
                      <a:pt x="2011679" y="1325879"/>
                    </a:lnTo>
                    <a:lnTo>
                      <a:pt x="1920239" y="914399"/>
                    </a:lnTo>
                    <a:lnTo>
                      <a:pt x="1965959" y="320039"/>
                    </a:lnTo>
                    <a:lnTo>
                      <a:pt x="14630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77" name="Google Shape;177;p12"/>
              <p:cNvSpPr/>
              <p:nvPr/>
            </p:nvSpPr>
            <p:spPr>
              <a:xfrm>
                <a:off x="4477512" y="2834385"/>
                <a:ext cx="2011680" cy="2743200"/>
              </a:xfrm>
              <a:custGeom>
                <a:avLst/>
                <a:gdLst/>
                <a:ahLst/>
                <a:cxnLst/>
                <a:rect l="l" t="t" r="r" b="b"/>
                <a:pathLst>
                  <a:path w="2011679" h="2743200" extrusionOk="0">
                    <a:moveTo>
                      <a:pt x="548639" y="594360"/>
                    </a:moveTo>
                    <a:lnTo>
                      <a:pt x="91439" y="1143000"/>
                    </a:lnTo>
                    <a:lnTo>
                      <a:pt x="0" y="1783080"/>
                    </a:lnTo>
                    <a:lnTo>
                      <a:pt x="457200" y="2286000"/>
                    </a:lnTo>
                    <a:lnTo>
                      <a:pt x="822959" y="2743200"/>
                    </a:lnTo>
                    <a:lnTo>
                      <a:pt x="1325879" y="2743200"/>
                    </a:lnTo>
                    <a:lnTo>
                      <a:pt x="1828800" y="2468880"/>
                    </a:lnTo>
                    <a:lnTo>
                      <a:pt x="2011679" y="1920240"/>
                    </a:lnTo>
                    <a:lnTo>
                      <a:pt x="1920239" y="1508760"/>
                    </a:lnTo>
                    <a:lnTo>
                      <a:pt x="1965959" y="914400"/>
                    </a:lnTo>
                    <a:lnTo>
                      <a:pt x="1463039" y="594360"/>
                    </a:lnTo>
                  </a:path>
                  <a:path w="2011679" h="2743200" extrusionOk="0">
                    <a:moveTo>
                      <a:pt x="594359" y="594360"/>
                    </a:moveTo>
                    <a:lnTo>
                      <a:pt x="640079" y="274320"/>
                    </a:lnTo>
                    <a:lnTo>
                      <a:pt x="685800" y="182880"/>
                    </a:lnTo>
                    <a:lnTo>
                      <a:pt x="822959" y="274320"/>
                    </a:lnTo>
                    <a:lnTo>
                      <a:pt x="1097279" y="91440"/>
                    </a:lnTo>
                    <a:lnTo>
                      <a:pt x="1143000" y="0"/>
                    </a:lnTo>
                    <a:lnTo>
                      <a:pt x="1371600" y="274320"/>
                    </a:lnTo>
                    <a:lnTo>
                      <a:pt x="1417320" y="411480"/>
                    </a:lnTo>
                    <a:lnTo>
                      <a:pt x="1463039" y="59436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78" name="Google Shape;178;p12"/>
            <p:cNvGrpSpPr/>
            <p:nvPr/>
          </p:nvGrpSpPr>
          <p:grpSpPr>
            <a:xfrm>
              <a:off x="4474600" y="2789945"/>
              <a:ext cx="25111" cy="1240847"/>
              <a:chOff x="3910583" y="3794759"/>
              <a:chExt cx="36830" cy="181991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926573" y="3794759"/>
                <a:ext cx="5080" cy="1819910"/>
              </a:xfrm>
              <a:custGeom>
                <a:avLst/>
                <a:gdLst/>
                <a:ahLst/>
                <a:cxnLst/>
                <a:rect l="l" t="t" r="r" b="b"/>
                <a:pathLst>
                  <a:path w="5079" h="1819910" extrusionOk="0">
                    <a:moveTo>
                      <a:pt x="4572" y="0"/>
                    </a:moveTo>
                    <a:lnTo>
                      <a:pt x="0" y="0"/>
                    </a:lnTo>
                    <a:lnTo>
                      <a:pt x="0" y="1811020"/>
                    </a:lnTo>
                    <a:lnTo>
                      <a:pt x="266" y="1811020"/>
                    </a:lnTo>
                    <a:lnTo>
                      <a:pt x="266" y="1812290"/>
                    </a:lnTo>
                    <a:lnTo>
                      <a:pt x="266" y="1816100"/>
                    </a:lnTo>
                    <a:lnTo>
                      <a:pt x="1536" y="1816100"/>
                    </a:lnTo>
                    <a:lnTo>
                      <a:pt x="1536" y="1817370"/>
                    </a:lnTo>
                    <a:lnTo>
                      <a:pt x="1536" y="1819910"/>
                    </a:lnTo>
                    <a:lnTo>
                      <a:pt x="2794" y="1819910"/>
                    </a:lnTo>
                    <a:lnTo>
                      <a:pt x="2794" y="1817370"/>
                    </a:lnTo>
                    <a:lnTo>
                      <a:pt x="4076" y="1817370"/>
                    </a:lnTo>
                    <a:lnTo>
                      <a:pt x="4076" y="1816100"/>
                    </a:lnTo>
                    <a:lnTo>
                      <a:pt x="4076" y="1812290"/>
                    </a:lnTo>
                    <a:lnTo>
                      <a:pt x="4572" y="1812290"/>
                    </a:lnTo>
                    <a:lnTo>
                      <a:pt x="4572" y="1811020"/>
                    </a:lnTo>
                    <a:lnTo>
                      <a:pt x="45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910583" y="5540399"/>
                <a:ext cx="3683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73660" extrusionOk="0">
                    <a:moveTo>
                      <a:pt x="36576" y="0"/>
                    </a:moveTo>
                    <a:lnTo>
                      <a:pt x="0" y="0"/>
                    </a:lnTo>
                    <a:lnTo>
                      <a:pt x="18288" y="73152"/>
                    </a:lnTo>
                    <a:lnTo>
                      <a:pt x="365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910583" y="5540399"/>
                <a:ext cx="3683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73660" extrusionOk="0">
                    <a:moveTo>
                      <a:pt x="0" y="0"/>
                    </a:moveTo>
                    <a:lnTo>
                      <a:pt x="18288" y="73152"/>
                    </a:lnTo>
                    <a:lnTo>
                      <a:pt x="3657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4300031" y="2493423"/>
              <a:ext cx="2088573" cy="109537"/>
              <a:chOff x="3654551" y="3359860"/>
              <a:chExt cx="3063240" cy="160655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3654551" y="3474466"/>
                <a:ext cx="685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120000" extrusionOk="0">
                    <a:moveTo>
                      <a:pt x="68580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4340351" y="3359860"/>
                <a:ext cx="2377440" cy="160655"/>
              </a:xfrm>
              <a:custGeom>
                <a:avLst/>
                <a:gdLst/>
                <a:ahLst/>
                <a:cxnLst/>
                <a:rect l="l" t="t" r="r" b="b"/>
                <a:pathLst>
                  <a:path w="2377440" h="160654" extrusionOk="0">
                    <a:moveTo>
                      <a:pt x="0" y="114605"/>
                    </a:moveTo>
                    <a:lnTo>
                      <a:pt x="1829" y="113385"/>
                    </a:lnTo>
                    <a:lnTo>
                      <a:pt x="6706" y="111557"/>
                    </a:lnTo>
                    <a:lnTo>
                      <a:pt x="14021" y="108508"/>
                    </a:lnTo>
                    <a:lnTo>
                      <a:pt x="25603" y="103022"/>
                    </a:lnTo>
                    <a:lnTo>
                      <a:pt x="40233" y="96926"/>
                    </a:lnTo>
                    <a:lnTo>
                      <a:pt x="57912" y="89611"/>
                    </a:lnTo>
                    <a:lnTo>
                      <a:pt x="76809" y="81686"/>
                    </a:lnTo>
                    <a:lnTo>
                      <a:pt x="96927" y="74371"/>
                    </a:lnTo>
                    <a:lnTo>
                      <a:pt x="117043" y="66446"/>
                    </a:lnTo>
                    <a:lnTo>
                      <a:pt x="135941" y="59741"/>
                    </a:lnTo>
                    <a:lnTo>
                      <a:pt x="186538" y="45719"/>
                    </a:lnTo>
                    <a:lnTo>
                      <a:pt x="226162" y="40843"/>
                    </a:lnTo>
                    <a:lnTo>
                      <a:pt x="237744" y="41453"/>
                    </a:lnTo>
                    <a:lnTo>
                      <a:pt x="282245" y="54864"/>
                    </a:lnTo>
                    <a:lnTo>
                      <a:pt x="316992" y="75590"/>
                    </a:lnTo>
                    <a:lnTo>
                      <a:pt x="329184" y="84125"/>
                    </a:lnTo>
                    <a:lnTo>
                      <a:pt x="341375" y="92049"/>
                    </a:lnTo>
                    <a:lnTo>
                      <a:pt x="353568" y="100583"/>
                    </a:lnTo>
                    <a:lnTo>
                      <a:pt x="365760" y="109118"/>
                    </a:lnTo>
                    <a:lnTo>
                      <a:pt x="377952" y="117653"/>
                    </a:lnTo>
                    <a:lnTo>
                      <a:pt x="390144" y="124968"/>
                    </a:lnTo>
                    <a:lnTo>
                      <a:pt x="426110" y="141427"/>
                    </a:lnTo>
                    <a:lnTo>
                      <a:pt x="449275" y="146304"/>
                    </a:lnTo>
                    <a:lnTo>
                      <a:pt x="460857" y="146304"/>
                    </a:lnTo>
                    <a:lnTo>
                      <a:pt x="505359" y="132893"/>
                    </a:lnTo>
                    <a:lnTo>
                      <a:pt x="541934" y="109728"/>
                    </a:lnTo>
                    <a:lnTo>
                      <a:pt x="581559" y="80467"/>
                    </a:lnTo>
                    <a:lnTo>
                      <a:pt x="595579" y="70104"/>
                    </a:lnTo>
                    <a:lnTo>
                      <a:pt x="636422" y="39623"/>
                    </a:lnTo>
                    <a:lnTo>
                      <a:pt x="676046" y="15849"/>
                    </a:lnTo>
                    <a:lnTo>
                      <a:pt x="712013" y="1829"/>
                    </a:lnTo>
                    <a:lnTo>
                      <a:pt x="735177" y="0"/>
                    </a:lnTo>
                    <a:lnTo>
                      <a:pt x="746760" y="1219"/>
                    </a:lnTo>
                    <a:lnTo>
                      <a:pt x="794918" y="17678"/>
                    </a:lnTo>
                    <a:lnTo>
                      <a:pt x="819912" y="31699"/>
                    </a:lnTo>
                    <a:lnTo>
                      <a:pt x="832714" y="39014"/>
                    </a:lnTo>
                    <a:lnTo>
                      <a:pt x="846125" y="46938"/>
                    </a:lnTo>
                    <a:lnTo>
                      <a:pt x="858927" y="54864"/>
                    </a:lnTo>
                    <a:lnTo>
                      <a:pt x="871728" y="62789"/>
                    </a:lnTo>
                    <a:lnTo>
                      <a:pt x="884530" y="70713"/>
                    </a:lnTo>
                    <a:lnTo>
                      <a:pt x="921106" y="89001"/>
                    </a:lnTo>
                    <a:lnTo>
                      <a:pt x="968045" y="99365"/>
                    </a:lnTo>
                    <a:lnTo>
                      <a:pt x="979627" y="98755"/>
                    </a:lnTo>
                    <a:lnTo>
                      <a:pt x="1029005" y="83515"/>
                    </a:lnTo>
                    <a:lnTo>
                      <a:pt x="1069848" y="62789"/>
                    </a:lnTo>
                    <a:lnTo>
                      <a:pt x="1083869" y="54864"/>
                    </a:lnTo>
                    <a:lnTo>
                      <a:pt x="1098499" y="46938"/>
                    </a:lnTo>
                    <a:lnTo>
                      <a:pt x="1112520" y="39014"/>
                    </a:lnTo>
                    <a:lnTo>
                      <a:pt x="1127150" y="31699"/>
                    </a:lnTo>
                    <a:lnTo>
                      <a:pt x="1141781" y="24383"/>
                    </a:lnTo>
                    <a:lnTo>
                      <a:pt x="1183233" y="7315"/>
                    </a:lnTo>
                    <a:lnTo>
                      <a:pt x="1221639" y="0"/>
                    </a:lnTo>
                    <a:lnTo>
                      <a:pt x="1234440" y="609"/>
                    </a:lnTo>
                    <a:lnTo>
                      <a:pt x="1280770" y="13411"/>
                    </a:lnTo>
                    <a:lnTo>
                      <a:pt x="1317955" y="34137"/>
                    </a:lnTo>
                    <a:lnTo>
                      <a:pt x="1330757" y="42062"/>
                    </a:lnTo>
                    <a:lnTo>
                      <a:pt x="1369771" y="70104"/>
                    </a:lnTo>
                    <a:lnTo>
                      <a:pt x="1394765" y="89001"/>
                    </a:lnTo>
                    <a:lnTo>
                      <a:pt x="1406957" y="98145"/>
                    </a:lnTo>
                    <a:lnTo>
                      <a:pt x="1442314" y="121920"/>
                    </a:lnTo>
                    <a:lnTo>
                      <a:pt x="1483766" y="142646"/>
                    </a:lnTo>
                    <a:lnTo>
                      <a:pt x="1505103" y="146304"/>
                    </a:lnTo>
                    <a:lnTo>
                      <a:pt x="1516685" y="146304"/>
                    </a:lnTo>
                    <a:lnTo>
                      <a:pt x="1563623" y="132283"/>
                    </a:lnTo>
                    <a:lnTo>
                      <a:pt x="1601419" y="112775"/>
                    </a:lnTo>
                    <a:lnTo>
                      <a:pt x="1626413" y="98145"/>
                    </a:lnTo>
                    <a:lnTo>
                      <a:pt x="1639215" y="91440"/>
                    </a:lnTo>
                    <a:lnTo>
                      <a:pt x="1677009" y="74981"/>
                    </a:lnTo>
                    <a:lnTo>
                      <a:pt x="1714805" y="68885"/>
                    </a:lnTo>
                    <a:lnTo>
                      <a:pt x="1726387" y="69494"/>
                    </a:lnTo>
                    <a:lnTo>
                      <a:pt x="1738579" y="71323"/>
                    </a:lnTo>
                    <a:lnTo>
                      <a:pt x="1750771" y="73761"/>
                    </a:lnTo>
                    <a:lnTo>
                      <a:pt x="1764183" y="78029"/>
                    </a:lnTo>
                    <a:lnTo>
                      <a:pt x="1777594" y="82295"/>
                    </a:lnTo>
                    <a:lnTo>
                      <a:pt x="1821485" y="100583"/>
                    </a:lnTo>
                    <a:lnTo>
                      <a:pt x="1867205" y="121920"/>
                    </a:lnTo>
                    <a:lnTo>
                      <a:pt x="1881835" y="128625"/>
                    </a:lnTo>
                    <a:lnTo>
                      <a:pt x="1925727" y="146913"/>
                    </a:lnTo>
                    <a:lnTo>
                      <a:pt x="1964741" y="157886"/>
                    </a:lnTo>
                    <a:lnTo>
                      <a:pt x="1989125" y="160325"/>
                    </a:lnTo>
                    <a:lnTo>
                      <a:pt x="2001317" y="159715"/>
                    </a:lnTo>
                    <a:lnTo>
                      <a:pt x="2038503" y="149352"/>
                    </a:lnTo>
                    <a:lnTo>
                      <a:pt x="2075688" y="129235"/>
                    </a:lnTo>
                    <a:lnTo>
                      <a:pt x="2111654" y="103632"/>
                    </a:lnTo>
                    <a:lnTo>
                      <a:pt x="2123237" y="95097"/>
                    </a:lnTo>
                    <a:lnTo>
                      <a:pt x="2134819" y="87172"/>
                    </a:lnTo>
                    <a:lnTo>
                      <a:pt x="2145183" y="79247"/>
                    </a:lnTo>
                    <a:lnTo>
                      <a:pt x="2156155" y="71933"/>
                    </a:lnTo>
                    <a:lnTo>
                      <a:pt x="2194560" y="53645"/>
                    </a:lnTo>
                    <a:lnTo>
                      <a:pt x="2203703" y="51816"/>
                    </a:lnTo>
                    <a:lnTo>
                      <a:pt x="2213458" y="51816"/>
                    </a:lnTo>
                    <a:lnTo>
                      <a:pt x="2256130" y="65837"/>
                    </a:lnTo>
                    <a:lnTo>
                      <a:pt x="2297582" y="93878"/>
                    </a:lnTo>
                    <a:lnTo>
                      <a:pt x="2328062" y="117653"/>
                    </a:lnTo>
                    <a:lnTo>
                      <a:pt x="2342083" y="129845"/>
                    </a:lnTo>
                    <a:lnTo>
                      <a:pt x="2354885" y="140207"/>
                    </a:lnTo>
                    <a:lnTo>
                      <a:pt x="2364639" y="148742"/>
                    </a:lnTo>
                    <a:lnTo>
                      <a:pt x="2371343" y="154838"/>
                    </a:lnTo>
                    <a:lnTo>
                      <a:pt x="2375611" y="158495"/>
                    </a:lnTo>
                    <a:lnTo>
                      <a:pt x="2377439" y="160325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85" name="Google Shape;185;p12"/>
            <p:cNvGrpSpPr/>
            <p:nvPr/>
          </p:nvGrpSpPr>
          <p:grpSpPr>
            <a:xfrm>
              <a:off x="2398497" y="2166318"/>
              <a:ext cx="1340427" cy="1340427"/>
              <a:chOff x="865632" y="2880106"/>
              <a:chExt cx="1965960" cy="1965960"/>
            </a:xfrm>
          </p:grpSpPr>
          <p:sp>
            <p:nvSpPr>
              <p:cNvPr id="186" name="Google Shape;186;p12"/>
              <p:cNvSpPr/>
              <p:nvPr/>
            </p:nvSpPr>
            <p:spPr>
              <a:xfrm>
                <a:off x="865632" y="2880106"/>
                <a:ext cx="1965960" cy="1965960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1965960" extrusionOk="0">
                    <a:moveTo>
                      <a:pt x="1965350" y="982674"/>
                    </a:moveTo>
                    <a:lnTo>
                      <a:pt x="1964217" y="1030286"/>
                    </a:lnTo>
                    <a:lnTo>
                      <a:pt x="1960852" y="1077313"/>
                    </a:lnTo>
                    <a:lnTo>
                      <a:pt x="1955306" y="1123704"/>
                    </a:lnTo>
                    <a:lnTo>
                      <a:pt x="1947631" y="1169407"/>
                    </a:lnTo>
                    <a:lnTo>
                      <a:pt x="1937879" y="1214370"/>
                    </a:lnTo>
                    <a:lnTo>
                      <a:pt x="1926100" y="1258543"/>
                    </a:lnTo>
                    <a:lnTo>
                      <a:pt x="1912347" y="1301874"/>
                    </a:lnTo>
                    <a:lnTo>
                      <a:pt x="1896671" y="1344311"/>
                    </a:lnTo>
                    <a:lnTo>
                      <a:pt x="1879123" y="1385802"/>
                    </a:lnTo>
                    <a:lnTo>
                      <a:pt x="1859754" y="1426298"/>
                    </a:lnTo>
                    <a:lnTo>
                      <a:pt x="1838617" y="1465744"/>
                    </a:lnTo>
                    <a:lnTo>
                      <a:pt x="1815763" y="1504092"/>
                    </a:lnTo>
                    <a:lnTo>
                      <a:pt x="1791243" y="1541288"/>
                    </a:lnTo>
                    <a:lnTo>
                      <a:pt x="1765108" y="1577282"/>
                    </a:lnTo>
                    <a:lnTo>
                      <a:pt x="1737411" y="1612021"/>
                    </a:lnTo>
                    <a:lnTo>
                      <a:pt x="1708202" y="1645455"/>
                    </a:lnTo>
                    <a:lnTo>
                      <a:pt x="1677533" y="1677532"/>
                    </a:lnTo>
                    <a:lnTo>
                      <a:pt x="1645456" y="1708201"/>
                    </a:lnTo>
                    <a:lnTo>
                      <a:pt x="1612022" y="1737410"/>
                    </a:lnTo>
                    <a:lnTo>
                      <a:pt x="1577282" y="1765107"/>
                    </a:lnTo>
                    <a:lnTo>
                      <a:pt x="1541288" y="1791242"/>
                    </a:lnTo>
                    <a:lnTo>
                      <a:pt x="1504092" y="1815762"/>
                    </a:lnTo>
                    <a:lnTo>
                      <a:pt x="1465745" y="1838616"/>
                    </a:lnTo>
                    <a:lnTo>
                      <a:pt x="1426298" y="1859753"/>
                    </a:lnTo>
                    <a:lnTo>
                      <a:pt x="1385803" y="1879122"/>
                    </a:lnTo>
                    <a:lnTo>
                      <a:pt x="1344311" y="1896670"/>
                    </a:lnTo>
                    <a:lnTo>
                      <a:pt x="1301874" y="1912346"/>
                    </a:lnTo>
                    <a:lnTo>
                      <a:pt x="1258544" y="1926099"/>
                    </a:lnTo>
                    <a:lnTo>
                      <a:pt x="1214371" y="1937878"/>
                    </a:lnTo>
                    <a:lnTo>
                      <a:pt x="1169407" y="1947630"/>
                    </a:lnTo>
                    <a:lnTo>
                      <a:pt x="1123704" y="1955305"/>
                    </a:lnTo>
                    <a:lnTo>
                      <a:pt x="1077314" y="1960851"/>
                    </a:lnTo>
                    <a:lnTo>
                      <a:pt x="1030287" y="1964216"/>
                    </a:lnTo>
                    <a:lnTo>
                      <a:pt x="982675" y="1965349"/>
                    </a:lnTo>
                    <a:lnTo>
                      <a:pt x="935063" y="1964216"/>
                    </a:lnTo>
                    <a:lnTo>
                      <a:pt x="888036" y="1960851"/>
                    </a:lnTo>
                    <a:lnTo>
                      <a:pt x="841645" y="1955305"/>
                    </a:lnTo>
                    <a:lnTo>
                      <a:pt x="795942" y="1947630"/>
                    </a:lnTo>
                    <a:lnTo>
                      <a:pt x="750979" y="1937878"/>
                    </a:lnTo>
                    <a:lnTo>
                      <a:pt x="706806" y="1926099"/>
                    </a:lnTo>
                    <a:lnTo>
                      <a:pt x="663475" y="1912346"/>
                    </a:lnTo>
                    <a:lnTo>
                      <a:pt x="621038" y="1896670"/>
                    </a:lnTo>
                    <a:lnTo>
                      <a:pt x="579547" y="1879122"/>
                    </a:lnTo>
                    <a:lnTo>
                      <a:pt x="539051" y="1859753"/>
                    </a:lnTo>
                    <a:lnTo>
                      <a:pt x="499605" y="1838616"/>
                    </a:lnTo>
                    <a:lnTo>
                      <a:pt x="461257" y="1815762"/>
                    </a:lnTo>
                    <a:lnTo>
                      <a:pt x="424061" y="1791242"/>
                    </a:lnTo>
                    <a:lnTo>
                      <a:pt x="388067" y="1765107"/>
                    </a:lnTo>
                    <a:lnTo>
                      <a:pt x="353328" y="1737410"/>
                    </a:lnTo>
                    <a:lnTo>
                      <a:pt x="319894" y="1708201"/>
                    </a:lnTo>
                    <a:lnTo>
                      <a:pt x="287816" y="1677532"/>
                    </a:lnTo>
                    <a:lnTo>
                      <a:pt x="257148" y="1645455"/>
                    </a:lnTo>
                    <a:lnTo>
                      <a:pt x="227939" y="1612021"/>
                    </a:lnTo>
                    <a:lnTo>
                      <a:pt x="200242" y="1577282"/>
                    </a:lnTo>
                    <a:lnTo>
                      <a:pt x="174107" y="1541288"/>
                    </a:lnTo>
                    <a:lnTo>
                      <a:pt x="149587" y="1504092"/>
                    </a:lnTo>
                    <a:lnTo>
                      <a:pt x="126732" y="1465744"/>
                    </a:lnTo>
                    <a:lnTo>
                      <a:pt x="105595" y="1426298"/>
                    </a:lnTo>
                    <a:lnTo>
                      <a:pt x="86227" y="1385802"/>
                    </a:lnTo>
                    <a:lnTo>
                      <a:pt x="68679" y="1344311"/>
                    </a:lnTo>
                    <a:lnTo>
                      <a:pt x="53003" y="1301874"/>
                    </a:lnTo>
                    <a:lnTo>
                      <a:pt x="39249" y="1258543"/>
                    </a:lnTo>
                    <a:lnTo>
                      <a:pt x="27471" y="1214370"/>
                    </a:lnTo>
                    <a:lnTo>
                      <a:pt x="17718" y="1169407"/>
                    </a:lnTo>
                    <a:lnTo>
                      <a:pt x="10044" y="1123704"/>
                    </a:lnTo>
                    <a:lnTo>
                      <a:pt x="4498" y="1077313"/>
                    </a:lnTo>
                    <a:lnTo>
                      <a:pt x="1133" y="1030286"/>
                    </a:lnTo>
                    <a:lnTo>
                      <a:pt x="0" y="982674"/>
                    </a:lnTo>
                    <a:lnTo>
                      <a:pt x="1133" y="935062"/>
                    </a:lnTo>
                    <a:lnTo>
                      <a:pt x="4498" y="888035"/>
                    </a:lnTo>
                    <a:lnTo>
                      <a:pt x="10044" y="841644"/>
                    </a:lnTo>
                    <a:lnTo>
                      <a:pt x="17718" y="795942"/>
                    </a:lnTo>
                    <a:lnTo>
                      <a:pt x="27471" y="750978"/>
                    </a:lnTo>
                    <a:lnTo>
                      <a:pt x="39249" y="706805"/>
                    </a:lnTo>
                    <a:lnTo>
                      <a:pt x="53003" y="663475"/>
                    </a:lnTo>
                    <a:lnTo>
                      <a:pt x="68679" y="621038"/>
                    </a:lnTo>
                    <a:lnTo>
                      <a:pt x="86227" y="579546"/>
                    </a:lnTo>
                    <a:lnTo>
                      <a:pt x="105595" y="539051"/>
                    </a:lnTo>
                    <a:lnTo>
                      <a:pt x="126732" y="499604"/>
                    </a:lnTo>
                    <a:lnTo>
                      <a:pt x="149587" y="461257"/>
                    </a:lnTo>
                    <a:lnTo>
                      <a:pt x="174107" y="424061"/>
                    </a:lnTo>
                    <a:lnTo>
                      <a:pt x="200242" y="388067"/>
                    </a:lnTo>
                    <a:lnTo>
                      <a:pt x="227939" y="353327"/>
                    </a:lnTo>
                    <a:lnTo>
                      <a:pt x="257148" y="319893"/>
                    </a:lnTo>
                    <a:lnTo>
                      <a:pt x="287816" y="287816"/>
                    </a:lnTo>
                    <a:lnTo>
                      <a:pt x="319894" y="257148"/>
                    </a:lnTo>
                    <a:lnTo>
                      <a:pt x="353328" y="227939"/>
                    </a:lnTo>
                    <a:lnTo>
                      <a:pt x="388067" y="200241"/>
                    </a:lnTo>
                    <a:lnTo>
                      <a:pt x="424061" y="174107"/>
                    </a:lnTo>
                    <a:lnTo>
                      <a:pt x="461257" y="149587"/>
                    </a:lnTo>
                    <a:lnTo>
                      <a:pt x="499605" y="126732"/>
                    </a:lnTo>
                    <a:lnTo>
                      <a:pt x="539051" y="105595"/>
                    </a:lnTo>
                    <a:lnTo>
                      <a:pt x="579547" y="86227"/>
                    </a:lnTo>
                    <a:lnTo>
                      <a:pt x="621038" y="68679"/>
                    </a:lnTo>
                    <a:lnTo>
                      <a:pt x="663475" y="53003"/>
                    </a:lnTo>
                    <a:lnTo>
                      <a:pt x="706806" y="39249"/>
                    </a:lnTo>
                    <a:lnTo>
                      <a:pt x="750979" y="27471"/>
                    </a:lnTo>
                    <a:lnTo>
                      <a:pt x="795942" y="17718"/>
                    </a:lnTo>
                    <a:lnTo>
                      <a:pt x="841645" y="10044"/>
                    </a:lnTo>
                    <a:lnTo>
                      <a:pt x="888036" y="4498"/>
                    </a:lnTo>
                    <a:lnTo>
                      <a:pt x="935063" y="1133"/>
                    </a:lnTo>
                    <a:lnTo>
                      <a:pt x="982675" y="0"/>
                    </a:lnTo>
                    <a:lnTo>
                      <a:pt x="1030287" y="1133"/>
                    </a:lnTo>
                    <a:lnTo>
                      <a:pt x="1077314" y="4498"/>
                    </a:lnTo>
                    <a:lnTo>
                      <a:pt x="1123704" y="10044"/>
                    </a:lnTo>
                    <a:lnTo>
                      <a:pt x="1169407" y="17718"/>
                    </a:lnTo>
                    <a:lnTo>
                      <a:pt x="1214371" y="27471"/>
                    </a:lnTo>
                    <a:lnTo>
                      <a:pt x="1258544" y="39249"/>
                    </a:lnTo>
                    <a:lnTo>
                      <a:pt x="1301874" y="53003"/>
                    </a:lnTo>
                    <a:lnTo>
                      <a:pt x="1344311" y="68679"/>
                    </a:lnTo>
                    <a:lnTo>
                      <a:pt x="1385803" y="86227"/>
                    </a:lnTo>
                    <a:lnTo>
                      <a:pt x="1426298" y="105595"/>
                    </a:lnTo>
                    <a:lnTo>
                      <a:pt x="1465745" y="126732"/>
                    </a:lnTo>
                    <a:lnTo>
                      <a:pt x="1504092" y="149587"/>
                    </a:lnTo>
                    <a:lnTo>
                      <a:pt x="1541288" y="174107"/>
                    </a:lnTo>
                    <a:lnTo>
                      <a:pt x="1577282" y="200241"/>
                    </a:lnTo>
                    <a:lnTo>
                      <a:pt x="1612022" y="227939"/>
                    </a:lnTo>
                    <a:lnTo>
                      <a:pt x="1645456" y="257148"/>
                    </a:lnTo>
                    <a:lnTo>
                      <a:pt x="1677533" y="287816"/>
                    </a:lnTo>
                    <a:lnTo>
                      <a:pt x="1708202" y="319893"/>
                    </a:lnTo>
                    <a:lnTo>
                      <a:pt x="1737411" y="353327"/>
                    </a:lnTo>
                    <a:lnTo>
                      <a:pt x="1765108" y="388067"/>
                    </a:lnTo>
                    <a:lnTo>
                      <a:pt x="1791243" y="424061"/>
                    </a:lnTo>
                    <a:lnTo>
                      <a:pt x="1815763" y="461257"/>
                    </a:lnTo>
                    <a:lnTo>
                      <a:pt x="1838617" y="499604"/>
                    </a:lnTo>
                    <a:lnTo>
                      <a:pt x="1859754" y="539051"/>
                    </a:lnTo>
                    <a:lnTo>
                      <a:pt x="1879123" y="579546"/>
                    </a:lnTo>
                    <a:lnTo>
                      <a:pt x="1896671" y="621038"/>
                    </a:lnTo>
                    <a:lnTo>
                      <a:pt x="1912347" y="663475"/>
                    </a:lnTo>
                    <a:lnTo>
                      <a:pt x="1926100" y="706805"/>
                    </a:lnTo>
                    <a:lnTo>
                      <a:pt x="1937879" y="750978"/>
                    </a:lnTo>
                    <a:lnTo>
                      <a:pt x="1947631" y="795942"/>
                    </a:lnTo>
                    <a:lnTo>
                      <a:pt x="1955306" y="841644"/>
                    </a:lnTo>
                    <a:lnTo>
                      <a:pt x="1960852" y="888035"/>
                    </a:lnTo>
                    <a:lnTo>
                      <a:pt x="1964217" y="935062"/>
                    </a:lnTo>
                    <a:lnTo>
                      <a:pt x="1965350" y="98267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>
                <a:off x="865632" y="3062985"/>
                <a:ext cx="1965960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1965960" h="777239" extrusionOk="0">
                    <a:moveTo>
                      <a:pt x="0" y="777240"/>
                    </a:moveTo>
                    <a:lnTo>
                      <a:pt x="1965959" y="777240"/>
                    </a:lnTo>
                  </a:path>
                  <a:path w="1965960" h="777239" extrusionOk="0">
                    <a:moveTo>
                      <a:pt x="1554480" y="0"/>
                    </a:moveTo>
                    <a:lnTo>
                      <a:pt x="960119" y="77724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88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88" name="Google Shape;188;p12"/>
            <p:cNvSpPr txBox="1"/>
            <p:nvPr/>
          </p:nvSpPr>
          <p:spPr>
            <a:xfrm>
              <a:off x="3341470" y="2594953"/>
              <a:ext cx="452005" cy="174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675" rIns="0" bIns="0" anchor="t" anchorCtr="0">
              <a:spAutoFit/>
            </a:bodyPr>
            <a:lstStyle/>
            <a:p>
              <a:pPr marL="8659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코딩</a:t>
              </a:r>
              <a:endParaRPr sz="10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2"/>
            <p:cNvSpPr txBox="1"/>
            <p:nvPr/>
          </p:nvSpPr>
          <p:spPr>
            <a:xfrm>
              <a:off x="2545701" y="2519269"/>
              <a:ext cx="551584" cy="174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675" rIns="0" bIns="0" anchor="t" anchorCtr="0">
              <a:spAutoFit/>
            </a:bodyPr>
            <a:lstStyle/>
            <a:p>
              <a:pPr marL="8659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계획</a:t>
              </a:r>
              <a:endParaRPr sz="10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2"/>
            <p:cNvSpPr txBox="1"/>
            <p:nvPr/>
          </p:nvSpPr>
          <p:spPr>
            <a:xfrm>
              <a:off x="2831400" y="3181751"/>
              <a:ext cx="832571" cy="330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250" rIns="0" bIns="0" anchor="t" anchorCtr="0">
              <a:spAutoFit/>
            </a:bodyPr>
            <a:lstStyle/>
            <a:p>
              <a:pPr marL="289219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테스트</a:t>
              </a:r>
              <a:endParaRPr sz="10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7"/>
                </a:spcBef>
                <a:spcAft>
                  <a:spcPts val="0"/>
                </a:spcAft>
                <a:buNone/>
              </a:pPr>
              <a:endParaRPr sz="9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2"/>
            <p:cNvSpPr txBox="1"/>
            <p:nvPr/>
          </p:nvSpPr>
          <p:spPr>
            <a:xfrm>
              <a:off x="2165129" y="3575773"/>
              <a:ext cx="1951971" cy="106653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39825" rIns="0" bIns="0" anchor="t" anchorCtr="0">
              <a:spAutoFit/>
            </a:bodyPr>
            <a:lstStyle/>
            <a:p>
              <a:pPr marL="61914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1/3 Planning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1914" marR="0" lvl="0" indent="0" algn="l" rtl="0">
                <a:lnSpc>
                  <a:spcPct val="150000"/>
                </a:lnSpc>
                <a:spcBef>
                  <a:spcPts val="313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1/6 Code Development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1914" marR="0" lvl="0" indent="0" algn="l" rtl="0">
                <a:lnSpc>
                  <a:spcPct val="150000"/>
                </a:lnSpc>
                <a:spcBef>
                  <a:spcPts val="313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1/4 Component Test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1173" marR="0" lvl="0" indent="0" algn="l" rtl="0">
                <a:lnSpc>
                  <a:spcPct val="150000"/>
                </a:lnSpc>
                <a:spcBef>
                  <a:spcPts val="573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1/4 Unit Test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/>
        </p:nvSpPr>
        <p:spPr>
          <a:xfrm>
            <a:off x="1309466" y="624667"/>
            <a:ext cx="8285795" cy="63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MAINTENANCE 비용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7" name="Google Shape;19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545617"/>
            <a:ext cx="2118173" cy="21843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/>
          <p:nvPr/>
        </p:nvSpPr>
        <p:spPr>
          <a:xfrm>
            <a:off x="2507603" y="3756359"/>
            <a:ext cx="4641342" cy="3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spAutoFit/>
          </a:bodyPr>
          <a:lstStyle/>
          <a:p>
            <a:pPr marL="865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Maintenance를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비용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" name="Google Shape;199;p13"/>
          <p:cNvGraphicFramePr/>
          <p:nvPr/>
        </p:nvGraphicFramePr>
        <p:xfrm>
          <a:off x="2499581" y="4239678"/>
          <a:ext cx="3737750" cy="1072700"/>
        </p:xfrm>
        <a:graphic>
          <a:graphicData uri="http://schemas.openxmlformats.org/drawingml/2006/table">
            <a:tbl>
              <a:tblPr firstRow="1" bandRow="1">
                <a:noFill/>
                <a:tableStyleId>{71A14730-6C90-4202-B9A0-33E4668AFFAF}</a:tableStyleId>
              </a:tblPr>
              <a:tblGrid>
                <a:gridCol w="96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4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9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95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Error Correction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1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Adaptation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00">
                <a:tc>
                  <a:txBody>
                    <a:bodyPr/>
                    <a:lstStyle/>
                    <a:p>
                      <a:pPr marL="31750" marR="0" lvl="0" indent="0" algn="l" rtl="0">
                        <a:lnSpc>
                          <a:spcPct val="97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97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Enhancement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0" name="Google Shape;200;p13"/>
          <p:cNvSpPr txBox="1"/>
          <p:nvPr/>
        </p:nvSpPr>
        <p:spPr>
          <a:xfrm>
            <a:off x="2507603" y="5338779"/>
            <a:ext cx="9056212" cy="5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75" rIns="0" bIns="0" anchor="t" anchorCtr="0">
            <a:spAutoFit/>
          </a:bodyPr>
          <a:lstStyle/>
          <a:p>
            <a:pPr marL="8659" marR="3462" lvl="0" indent="0" algn="l" rtl="0">
              <a:lnSpc>
                <a:spcPct val="613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59" marR="3462" lvl="0" indent="0" algn="l" rtl="0">
              <a:lnSpc>
                <a:spcPct val="61350"/>
              </a:lnSpc>
              <a:spcBef>
                <a:spcPts val="163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대부분의 현장 소프트웨어 오류는 코드가 요구사항에서 생김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59" marR="3462" lvl="0" indent="0" algn="l" rtl="0">
              <a:lnSpc>
                <a:spcPct val="61350"/>
              </a:lnSpc>
              <a:spcBef>
                <a:spcPts val="163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1474168" y="704863"/>
            <a:ext cx="7803646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NATURE  OF  SOFTWARE</a:t>
            </a:r>
            <a:endParaRPr sz="400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 txBox="1"/>
          <p:nvPr/>
        </p:nvSpPr>
        <p:spPr>
          <a:xfrm>
            <a:off x="1612197" y="1669415"/>
            <a:ext cx="10219245" cy="3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is developed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소프트웨어는  “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공학”의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맥락에서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공학적으로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생산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되어야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does not wear out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But, software deteriorates</a:t>
            </a:r>
            <a:b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변경이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가해질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마다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조금씩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나빠지며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결과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결함이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증가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Custom-built or COTS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Customized: Software built for a specific customer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COTS: Commercial Off-The-Shelf (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광범위한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사용자들을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상업용으로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기성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품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>
            <a:spLocks noGrp="1"/>
          </p:cNvSpPr>
          <p:nvPr>
            <p:ph type="title"/>
          </p:nvPr>
        </p:nvSpPr>
        <p:spPr>
          <a:xfrm>
            <a:off x="1459363" y="399358"/>
            <a:ext cx="9623504" cy="99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PROGRAMMING METHODOLOGIES AND SOFTWARE ENGINEERING</a:t>
            </a:r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1459363" y="1770793"/>
            <a:ext cx="8689692" cy="372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30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Programming Methodologies: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좋은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작성하는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방법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(UML, HLD, LLD)</a:t>
            </a:r>
            <a:b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43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 Engineering: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어떻게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체계적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제작할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것인가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Enhance both Quality and Productivity (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생산성과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품질을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Use of engineering principles: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원리를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이용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Consider maintenance when you develop(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유지보수를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고려하여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유지보수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전체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비용의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60-80%를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차지함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>
            <a:spLocks noGrp="1"/>
          </p:cNvSpPr>
          <p:nvPr>
            <p:ph type="title"/>
          </p:nvPr>
        </p:nvSpPr>
        <p:spPr>
          <a:xfrm>
            <a:off x="1450416" y="790656"/>
            <a:ext cx="971050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 err="1"/>
              <a:t>개발의</a:t>
            </a:r>
            <a:r>
              <a:rPr lang="en-US" sz="4000"/>
              <a:t> </a:t>
            </a:r>
            <a:r>
              <a:rPr lang="en-US" sz="4000" err="1"/>
              <a:t>어려움을</a:t>
            </a:r>
            <a:r>
              <a:rPr lang="en-US" sz="4000"/>
              <a:t> </a:t>
            </a:r>
            <a:r>
              <a:rPr lang="en-US" sz="4000" err="1"/>
              <a:t>해결하기</a:t>
            </a:r>
            <a:r>
              <a:rPr lang="en-US" sz="4000"/>
              <a:t> </a:t>
            </a:r>
            <a:r>
              <a:rPr lang="en-US" sz="4000" err="1"/>
              <a:t>위한</a:t>
            </a:r>
            <a:r>
              <a:rPr lang="en-US" sz="4000"/>
              <a:t> SW </a:t>
            </a:r>
            <a:r>
              <a:rPr lang="en-US" sz="4000" err="1"/>
              <a:t>공학</a:t>
            </a:r>
            <a:endParaRPr sz="4000"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1612197" y="1669415"/>
            <a:ext cx="10219245" cy="369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Apply Engineering Principles to Software Development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때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공학적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원리를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도입할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것.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Concept of Parts – Components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Reuse – 재사용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Replace –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부품의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대체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Quality Cost Delivery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어떻게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문제를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Q, C, D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관점에서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해결할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것인가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 of software engineering: To enhance both Quality and Productivity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1429563" y="790656"/>
            <a:ext cx="971050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PROCESS </a:t>
            </a:r>
            <a:r>
              <a:rPr lang="ko-KR" altLang="en-US" sz="4000"/>
              <a:t>정의</a:t>
            </a:r>
            <a:endParaRPr sz="4000"/>
          </a:p>
        </p:txBody>
      </p:sp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612197" y="1669415"/>
            <a:ext cx="10219245" cy="46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a Software Process?</a:t>
            </a:r>
            <a:b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A process is a series of steps to develop (engineer) high quality software on time.</a:t>
            </a:r>
            <a:endParaRPr/>
          </a:p>
          <a:p>
            <a:pPr marL="355600" marR="0" lvl="0" indent="-34290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Steps include planning, requirements analysis, design, coding, testing, deployment, and maintenance, etc.</a:t>
            </a:r>
            <a:b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계획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요구분석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코딩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테스팅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험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배포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유지보수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</a:t>
            </a:r>
            <a:endParaRPr/>
          </a:p>
          <a:p>
            <a:pPr marL="355600" marR="0" lvl="0" indent="-34290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Processes may vary depending on the characteristics of software to be developed.</a:t>
            </a:r>
            <a:b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프로세스는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개발하려는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소프트웨어의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특성에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따라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달라</a:t>
            </a: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짐</a:t>
            </a:r>
            <a:endParaRPr lang="en-US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2700" marR="0" lvl="0" algn="l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429563" y="790656"/>
            <a:ext cx="971050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SYSTEM MODEL</a:t>
            </a:r>
            <a:endParaRPr sz="400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021279" y="1669415"/>
            <a:ext cx="10810164" cy="2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lvl="0" indent="-342900">
              <a:lnSpc>
                <a:spcPct val="15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a System Model?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 모델은 시스템의 여러 개념적 단계와 절차를 체계화 하여 표준화 </a:t>
            </a:r>
            <a:r>
              <a:rPr lang="ko-KR" alt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한것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단계에는 계획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 분석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코딩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테스트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배포 및 유지 관리가 포함</a:t>
            </a:r>
            <a:endParaRPr dirty="0"/>
          </a:p>
          <a:p>
            <a:pPr marL="1270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관점은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관점은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시스템의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구조와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행위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입출력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포함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429563" y="790656"/>
            <a:ext cx="9710505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WHY PROCESS &amp; SYSTEM MODEL</a:t>
            </a:r>
            <a:endParaRPr sz="4000"/>
          </a:p>
        </p:txBody>
      </p:sp>
      <p:sp>
        <p:nvSpPr>
          <p:cNvPr id="241" name="Google Shape;241;p19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612197" y="1669415"/>
            <a:ext cx="10219245" cy="338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do we need them(process</a:t>
            </a:r>
            <a:r>
              <a:rPr lang="ko-KR" alt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Model</a:t>
            </a: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)?</a:t>
            </a:r>
            <a:endParaRPr/>
          </a:p>
          <a:p>
            <a:pPr marL="355600" marR="0" lvl="0" indent="-215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“When we apply processes and models, software development activities are stable, controllable, and can be organized”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215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2159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 b="1">
              <a:solidFill>
                <a:srgbClr val="5959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1451579" y="804520"/>
            <a:ext cx="9603275" cy="58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 </a:t>
            </a:r>
            <a:r>
              <a:rPr lang="ko-KR" altLang="en-US"/>
              <a:t>개발 </a:t>
            </a:r>
            <a:r>
              <a:rPr lang="en-US" altLang="ko-KR"/>
              <a:t>Process </a:t>
            </a:r>
            <a:r>
              <a:rPr lang="en-US" err="1"/>
              <a:t>소개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1451579" y="1528714"/>
            <a:ext cx="9603275" cy="386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학습 목표</a:t>
            </a:r>
            <a:br>
              <a:rPr lang="en-US"/>
            </a:br>
            <a:r>
              <a:rPr lang="en-US"/>
              <a:t>- Software 개발 계획에 대한 방법론을 터득</a:t>
            </a:r>
            <a:br>
              <a:rPr lang="en-US"/>
            </a:br>
            <a:r>
              <a:rPr lang="en-US"/>
              <a:t>- Project별 상황에 맞는 모델의 장단점과</a:t>
            </a:r>
            <a:br>
              <a:rPr lang="en-US"/>
            </a:br>
            <a:r>
              <a:rPr lang="en-US"/>
              <a:t>- 협업에 대한 방법을 습득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학습 내용</a:t>
            </a:r>
            <a:br>
              <a:rPr lang="en-US"/>
            </a:br>
            <a:r>
              <a:rPr lang="en-US"/>
              <a:t>- Software 정의 </a:t>
            </a:r>
            <a:br>
              <a:rPr lang="en-US"/>
            </a:br>
            <a:r>
              <a:rPr lang="en-US"/>
              <a:t>- Software 개발 모델 및 방법론 </a:t>
            </a:r>
            <a:br>
              <a:rPr lang="en-US"/>
            </a:br>
            <a:r>
              <a:rPr lang="en-US"/>
              <a:t>- Process 이해</a:t>
            </a:r>
            <a:br>
              <a:rPr lang="en-US"/>
            </a:br>
            <a:r>
              <a:rPr lang="en-US"/>
              <a:t>- Software 요구사항 분석 및 설계(After Programming Lecture)</a:t>
            </a:r>
            <a:br>
              <a:rPr lang="en-US"/>
            </a:br>
            <a:r>
              <a:rPr lang="en-US"/>
              <a:t>- Software Testing 및 Debugging (After Programming Lecture)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349875" y="6175775"/>
            <a:ext cx="851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출처</a:t>
            </a:r>
            <a:r>
              <a:rPr lang="en-US"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lang="en-US" sz="1200" b="0" i="0" u="sng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https://www.geeksforgeeks.org/software-engineering/?ref=lbp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</a:t>
            </a:r>
            <a:r>
              <a:rPr lang="ko-KR" alt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2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http://www.kocw.net/home/cview.do?cid=8c1f0e3871cf803d#.YtSwdBwjCao.link</a:t>
            </a: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PROCESS MODEL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451579" y="1334161"/>
            <a:ext cx="7466789" cy="487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Waterfall 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V-Model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Iterative Models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0" lvl="1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Incremental Model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Evolutionary Models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0" lvl="1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Spiral Model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0" lvl="1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Prototyping Model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0" lvl="1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Exploratory Model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0" lvl="1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Concurrent Model</a:t>
            </a: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Component-Based Model (Reuse-Oriented Model)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Formal Model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Agile Model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클래식 폭포(Waterfall) 모델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579" y="1709008"/>
            <a:ext cx="4939282" cy="33855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6390861" y="1709008"/>
            <a:ext cx="526773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고전적인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폭포수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모델은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기본적인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수명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주기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ko-KR" alt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말함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요즘은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사용되지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않음</a:t>
            </a:r>
            <a:endParaRPr sz="16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수명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주기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모델은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고전적인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폭포수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모델을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기반으로</a:t>
            </a:r>
            <a:r>
              <a:rPr lang="en-US" sz="1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하기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때문에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매우</a:t>
            </a:r>
            <a:r>
              <a:rPr lang="en-US"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반복 폭포 모델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6484070" y="1729378"/>
            <a:ext cx="557730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개프로젝트에서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있도록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폭포수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필요한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변경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통합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효율성을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높이기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변경이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이루어진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것을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제외하고는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클래식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폭포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거의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동일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폭포수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단계에서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단계로의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피드백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경로를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제공하며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이것이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폭포수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모델과의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차이점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폭포수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의해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도입된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피드백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경로는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왼쪽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그림과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같이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단계에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feedback이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주어짐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085" y="1504612"/>
            <a:ext cx="5367131" cy="38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WATERFALL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349297" y="1331804"/>
            <a:ext cx="10013796" cy="430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Advantages: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프로세스를 볼 수 있어 프로젝트 관리가 용이함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실제 프로세스와 유사하기 때문에 이해하기 쉬움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지리적으로 멀리 떨어져 있는 여러 팀에서 개발이 필요한 대규모 프로젝트에 가장 적합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indent="-342900"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Problems:</a:t>
            </a:r>
            <a:endParaRPr sz="2000">
              <a:solidFill>
                <a:schemeClr val="dk1"/>
              </a:solidFill>
              <a:latin typeface="Gill Sans"/>
              <a:cs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실제로 소프트웨어 프로세스는 매우 복잡한 형태의 문제들을 해결해야 함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복잡한 문제를 풀기 위해  항상 선형 방식으로 폭포 모델을 적용하기 어려움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단계가 완료되었는지 여부를 확인하거나 결정하기 어려움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일정에 의해 단계가 끝남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사용자는 소프트웨어를 사용하기 위해 모든 프로세스가 완료될 때까지 기다려야 함</a:t>
            </a:r>
            <a:endParaRPr lang="en-US" altLang="ko-KR"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4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프로세스 중간의 변경에 대해 명시적으로 제공되는 메커니즘이 없음</a:t>
            </a:r>
            <a:endParaRPr sz="16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V – MODEL 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31" y="1552098"/>
            <a:ext cx="5192751" cy="42371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5858386" y="1552098"/>
            <a:ext cx="5939604" cy="419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V-model은 프로세스가 V자 형태로 순차적으로 실행되는 SDLC (Software Development Life Cycle)모델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검증 모델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해당 개발 단계에 대한 테스트 단계의 연관을 기반으로 체계화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단계와 직접 관련된 각 단계의 개발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단계는 이전 단계가 완료된 후에만 시작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개발 활동에 대해 해당하는 테스트 활동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5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INCREMENTAL PROCESS MODEL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1451579" y="1374187"/>
            <a:ext cx="10357562" cy="459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기능은 조금씩 생산되고 바로 고객에게 전달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409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필수 기능에 먼저 주의를 기울이고 필요할 때만 기능을 추가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409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시스템은 더 얇아지는 경향이 있습니다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기능 추가로 인한 어려움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나중에 기능을 추가하기 어려움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409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변형: 기능 추가 구현은 폭포수를 따름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lvl="0" indent="-457200">
              <a:lnSpc>
                <a:spcPct val="150000"/>
              </a:lnSpc>
              <a:spcBef>
                <a:spcPts val="409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 분석 및 시스템 설계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전달할 수 있는 유용한 하위 집합 정의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나중에 원활하게 추가할 수 있는 인터페이스 정의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409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다른 우선 순위와 다른 시간에 다른 부품을 구현, 테스트 및 제공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5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INCREMENTAL PROCESS MODEL</a:t>
            </a:r>
            <a:endParaRPr dirty="0"/>
          </a:p>
        </p:txBody>
      </p:sp>
      <p:sp>
        <p:nvSpPr>
          <p:cNvPr id="291" name="Google Shape;291;p26"/>
          <p:cNvSpPr txBox="1"/>
          <p:nvPr/>
        </p:nvSpPr>
        <p:spPr>
          <a:xfrm>
            <a:off x="5612160" y="1720828"/>
            <a:ext cx="62443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먼저 몇 가지 기본 기능만 구현한 간단한 작업 시스템을 구축 하여 고객전달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시스템이 출시될 때까지 많은 연속적인 반복/버전이 구현되어 고객에게 전달</a:t>
            </a:r>
            <a:endParaRPr dirty="0"/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146" y="1746704"/>
            <a:ext cx="428509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94" y="3967054"/>
            <a:ext cx="4170716" cy="20200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5612160" y="4099893"/>
            <a:ext cx="63227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핵심 기능이 완전히 개발되면 후속 버전에 새로운 기능을 추가하여 기능 수준을 높일 수 있도록 개선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소프트웨어의 각 연속 버전이 구성되고 제공됨에 따라 고객의 피드백을 받아 다음 버전에 통합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소프트웨어의 각 버전에는 이전 버전보다 더 많은 추가 기능이 가능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8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</a:t>
            </a:r>
            <a:endParaRPr dirty="0"/>
          </a:p>
        </p:txBody>
      </p:sp>
      <p:sp>
        <p:nvSpPr>
          <p:cNvPr id="301" name="Google Shape;301;p27"/>
          <p:cNvSpPr txBox="1"/>
          <p:nvPr/>
        </p:nvSpPr>
        <p:spPr>
          <a:xfrm>
            <a:off x="1271238" y="1528742"/>
            <a:ext cx="10585241" cy="399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반복적 모델과 증가 모델의 조화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 확인을 위한 타당성 평가 필요</a:t>
            </a:r>
            <a:endParaRPr dirty="0"/>
          </a:p>
          <a:p>
            <a:pPr marL="355600" marR="0" lvl="0" indent="-342900" algn="l" rtl="0"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프런트 엔드 또는 실행 가능한 사양을 신속히 전달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품질 속성이 적은 시스템 개발에 유리 (Object Oriented Progrmmming 또는 게이밍) </a:t>
            </a:r>
            <a:endParaRPr dirty="0"/>
          </a:p>
          <a:p>
            <a:pPr marL="355600" marR="0" lvl="0" indent="-342900" algn="l" rtl="0"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3가지 접근 방식: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1) 요구 사항 분석을 위한 도구로 프로토타이핑을 사용(적절한 도구가 필요)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2) 설계 불확실성을 수용하기 위해 사용하고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- 프로토타입이 최종 제품으로 진화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- 문서가 손상될 수 있음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- 정밀한 시스템보다 좀더 느슨함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- 품질 결함으로 나중에 문제를 일으킬 수 있음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3) 대규모 투자를 하기 전에 제안된 다양한 솔루션을 실험하는 데 사용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8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SPIRAL MODEL</a:t>
            </a:r>
            <a:endParaRPr dirty="0"/>
          </a:p>
        </p:txBody>
      </p:sp>
      <p:sp>
        <p:nvSpPr>
          <p:cNvPr id="308" name="Google Shape;308;p28"/>
          <p:cNvSpPr txBox="1"/>
          <p:nvPr/>
        </p:nvSpPr>
        <p:spPr>
          <a:xfrm>
            <a:off x="4785756" y="1528742"/>
            <a:ext cx="7070723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나선형 모델 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은 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위험 요소 해결에 적합한 모델</a:t>
            </a:r>
            <a:endParaRPr sz="20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정확한 루프 수는 알려져 있지 않고 프로젝트마다 다름 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나선형의 각 루프를 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 개발 프로세스의 단</a:t>
            </a:r>
            <a:endParaRPr sz="20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 개발에 필요한 정확한 단계 수는 프로젝트 위험에 따라 프로젝트 관리자가 결정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프로젝트 관리자는 나선형 모델에서 매우 중요한 역할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임의의 점에서 나선의 반지름은 지금까지의 프로젝트의 비용(비용)을 나타내고, 각도 치수는 현재 단계에서 지금까지의 진행 상황을 나타냄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56" y="1528742"/>
            <a:ext cx="3972186" cy="424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58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SPIRAL MODEL</a:t>
            </a:r>
            <a:endParaRPr dirty="0"/>
          </a:p>
        </p:txBody>
      </p:sp>
      <p:sp>
        <p:nvSpPr>
          <p:cNvPr id="316" name="Google Shape;316;p29"/>
          <p:cNvSpPr txBox="1"/>
          <p:nvPr/>
        </p:nvSpPr>
        <p:spPr>
          <a:xfrm>
            <a:off x="1271238" y="1528742"/>
            <a:ext cx="10585241" cy="385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Risk-Driven 프로세스 모델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각 루프에서 반복되는 위험 분석 및 프로토타이핑, 다음과 결합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Waterfall 모델의 특성: 통제되고 체계적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초기 반복 제품:  모델 또는 프로토타입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반복의 산물: 보다 완전한 소프트웨어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대규모 시스템 개발에 최적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 활동 중 필요한 변경 사항에 적합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고객에게 반복을 제어할 수 있다고 확신시키기 어려움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</a:t>
            </a:r>
            <a:r>
              <a:rPr lang="ko-KR" altLang="en-US"/>
              <a:t> 엔지니어링이란</a:t>
            </a:r>
            <a:r>
              <a:rPr lang="en-US" altLang="ko-KR"/>
              <a:t>?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451578" y="1329136"/>
            <a:ext cx="10324109" cy="48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원하는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제공하기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명령이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포함된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프로그램 또는 프로그램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세트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엔지니어링은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특정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목적에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부합하고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문제에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비용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효율적인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솔루션을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찾는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것을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설계하고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구축하는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과정</a:t>
            </a:r>
            <a:endParaRPr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엔지니어링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시스템의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운영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관리에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체계적이고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훈련된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정량화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가능한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연구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접근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방식</a:t>
            </a:r>
            <a:endParaRPr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1393310" y="825642"/>
            <a:ext cx="9574583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PROTOTYPING MODEL</a:t>
            </a:r>
            <a:endParaRPr dirty="0"/>
          </a:p>
        </p:txBody>
      </p:sp>
      <p:sp>
        <p:nvSpPr>
          <p:cNvPr id="322" name="Google Shape;322;p30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25" y="1634200"/>
            <a:ext cx="6094850" cy="413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1448421" y="827730"/>
            <a:ext cx="9295158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PROTOTYPING MODEL</a:t>
            </a:r>
            <a:endParaRPr dirty="0"/>
          </a:p>
        </p:txBody>
      </p:sp>
      <p:sp>
        <p:nvSpPr>
          <p:cNvPr id="329" name="Google Shape;329;p31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1448421" y="1540408"/>
            <a:ext cx="10545657" cy="419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354965" marR="241934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프로토타입은 작동하는 시스템이 아니라 최종 제품의 기능적 및 비기능적 판단 기준</a:t>
            </a:r>
            <a:endParaRPr sz="2000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4965" marR="241934" lvl="0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중소 규모 프로젝트를 위한 독립 실행형 프로세스 모델  or 더 자주 모델 내 기술 전시용</a:t>
            </a:r>
            <a:endParaRPr dirty="0">
              <a:solidFill>
                <a:schemeClr val="tx1"/>
              </a:solidFill>
            </a:endParaRPr>
          </a:p>
          <a:p>
            <a:pPr marL="354965" marR="241934" lvl="0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고객(이해관계자)과 엔지니어 간의 최고의 커뮤니케이션 도구:</a:t>
            </a:r>
            <a:endParaRPr dirty="0">
              <a:solidFill>
                <a:schemeClr val="tx1"/>
              </a:solidFill>
            </a:endParaRPr>
          </a:p>
          <a:p>
            <a:pPr marL="469265" marR="241934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- 최종 제품이 고객에게 더 일찍 소개</a:t>
            </a:r>
            <a:endParaRPr sz="1600" b="0" i="0" u="none" strike="noStrike" cap="none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265" marR="241934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- 사용자와 요구사항 확인</a:t>
            </a:r>
            <a:endParaRPr dirty="0">
              <a:solidFill>
                <a:schemeClr val="tx1"/>
              </a:solidFill>
            </a:endParaRPr>
          </a:p>
          <a:p>
            <a:pPr marL="469265" marR="241934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- 개발자는 개발 중인 소프트웨어의 기능을 재확인</a:t>
            </a:r>
            <a:endParaRPr sz="1600" b="0" i="0" u="none" strike="noStrike" cap="none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4965" marR="241934" lvl="0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빠른 계획 ⇨ 빠른 디자인 ⇨ 프로토타입</a:t>
            </a:r>
            <a:r>
              <a:rPr lang="ko-KR" alt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dirty="0">
                <a:solidFill>
                  <a:schemeClr val="tx1"/>
                </a:solidFill>
                <a:ea typeface="Gill Sans"/>
              </a:rPr>
            </a:br>
            <a:r>
              <a:rPr lang="en-US" altLang="ko-KR" dirty="0">
                <a:solidFill>
                  <a:schemeClr val="tx1"/>
                </a:solidFill>
                <a:ea typeface="Gill Sans"/>
              </a:rPr>
              <a:t>-</a:t>
            </a:r>
            <a:r>
              <a:rPr lang="ko-KR" altLang="en-US" dirty="0">
                <a:solidFill>
                  <a:schemeClr val="tx1"/>
                </a:solidFill>
                <a:ea typeface="Gill San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개발 활동 초기 이해관계자 피드백</a:t>
            </a:r>
            <a:endParaRPr dirty="0">
              <a:solidFill>
                <a:schemeClr val="tx1"/>
              </a:solidFill>
            </a:endParaRPr>
          </a:p>
          <a:p>
            <a:pPr marL="354965" marR="241934" lvl="0" indent="-34290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사용자 확인 후 프로토타입의 일부 또는 전체를 폐기하고 실제 소프트웨어를 스펙 확</a:t>
            </a:r>
            <a:r>
              <a:rPr lang="en-US" sz="2000" dirty="0">
                <a:solidFill>
                  <a:srgbClr val="595958"/>
                </a:solidFill>
                <a:latin typeface="Gill Sans"/>
                <a:ea typeface="Gill Sans"/>
                <a:cs typeface="Gill Sans"/>
                <a:sym typeface="Gill Sans"/>
              </a:rPr>
              <a:t>인</a:t>
            </a:r>
            <a:endParaRPr sz="2000" dirty="0">
              <a:solidFill>
                <a:srgbClr val="59595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1475096" y="859663"/>
            <a:ext cx="9468609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EXPLORATORY MODEL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625" y="1660925"/>
            <a:ext cx="6988452" cy="412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title"/>
          </p:nvPr>
        </p:nvSpPr>
        <p:spPr>
          <a:xfrm>
            <a:off x="1479395" y="817212"/>
            <a:ext cx="10182174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EXPLORATORY MODEL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1523690" y="1614768"/>
            <a:ext cx="9640297" cy="448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사항은 초기 단계에서 완전하지 않음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일부 요구 사항은 이후 단계에서 업데이트 됨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소프트웨어의 초기 버전은 사용자에게 일찍 제공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사항이 결정 되지 않아 중간 버전이 제공 됨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Problems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문제점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218440" lvl="1" indent="-342900" algn="l" rtl="0">
              <a:lnSpc>
                <a:spcPct val="15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 관리의 어려움: 요구사항이 확정 되지 않음 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marR="218440" lvl="1" indent="-342900" algn="l" rtl="0">
              <a:lnSpc>
                <a:spcPct val="15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지속적인 변화로 인해 시스템의 구조가 손상 가능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218440" lvl="1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중소 규모 프로젝트에 가장 적합</a:t>
            </a:r>
            <a:endParaRPr dirty="0"/>
          </a:p>
          <a:p>
            <a:pPr marL="355600" marR="218440" lvl="1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반복적인기능을 다룸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1423266" y="850650"/>
            <a:ext cx="9500839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CONCURRENT MODEL</a:t>
            </a:r>
            <a:endParaRPr dirty="0"/>
          </a:p>
        </p:txBody>
      </p:sp>
      <p:grpSp>
        <p:nvGrpSpPr>
          <p:cNvPr id="350" name="Google Shape;350;p34"/>
          <p:cNvGrpSpPr/>
          <p:nvPr/>
        </p:nvGrpSpPr>
        <p:grpSpPr>
          <a:xfrm>
            <a:off x="2135556" y="1493838"/>
            <a:ext cx="5360035" cy="4671543"/>
            <a:chOff x="611555" y="1493837"/>
            <a:chExt cx="5360035" cy="4671543"/>
          </a:xfrm>
        </p:grpSpPr>
        <p:sp>
          <p:nvSpPr>
            <p:cNvPr id="351" name="Google Shape;351;p34"/>
            <p:cNvSpPr/>
            <p:nvPr/>
          </p:nvSpPr>
          <p:spPr>
            <a:xfrm>
              <a:off x="611555" y="2142655"/>
              <a:ext cx="5360035" cy="4022725"/>
            </a:xfrm>
            <a:custGeom>
              <a:avLst/>
              <a:gdLst/>
              <a:ahLst/>
              <a:cxnLst/>
              <a:rect l="l" t="t" r="r" b="b"/>
              <a:pathLst>
                <a:path w="5360035" h="4022725" extrusionOk="0">
                  <a:moveTo>
                    <a:pt x="0" y="0"/>
                  </a:moveTo>
                  <a:lnTo>
                    <a:pt x="5359654" y="0"/>
                  </a:lnTo>
                  <a:lnTo>
                    <a:pt x="5359654" y="4022648"/>
                  </a:lnTo>
                  <a:lnTo>
                    <a:pt x="0" y="402264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667317" y="2337296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30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8"/>
                  </a:lnTo>
                  <a:lnTo>
                    <a:pt x="188988" y="519048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502815" y="3764690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29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8"/>
                  </a:lnTo>
                  <a:lnTo>
                    <a:pt x="188988" y="519048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2079957" y="4348623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29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9"/>
                  </a:lnTo>
                  <a:lnTo>
                    <a:pt x="188988" y="519049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978659" y="3677560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29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9"/>
                  </a:lnTo>
                  <a:lnTo>
                    <a:pt x="188988" y="519049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2814157" y="5581370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29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8"/>
                  </a:lnTo>
                  <a:lnTo>
                    <a:pt x="188988" y="519048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548357" y="4608149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29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8"/>
                  </a:lnTo>
                  <a:lnTo>
                    <a:pt x="188988" y="519048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842035" y="2596822"/>
              <a:ext cx="1247775" cy="1141730"/>
            </a:xfrm>
            <a:custGeom>
              <a:avLst/>
              <a:gdLst/>
              <a:ahLst/>
              <a:cxnLst/>
              <a:rect l="l" t="t" r="r" b="b"/>
              <a:pathLst>
                <a:path w="1247775" h="1141729" extrusionOk="0">
                  <a:moveTo>
                    <a:pt x="0" y="0"/>
                  </a:moveTo>
                  <a:lnTo>
                    <a:pt x="46093" y="1053"/>
                  </a:lnTo>
                  <a:lnTo>
                    <a:pt x="92131" y="4179"/>
                  </a:lnTo>
                  <a:lnTo>
                    <a:pt x="138057" y="9325"/>
                  </a:lnTo>
                  <a:lnTo>
                    <a:pt x="183815" y="16438"/>
                  </a:lnTo>
                  <a:lnTo>
                    <a:pt x="229350" y="25466"/>
                  </a:lnTo>
                  <a:lnTo>
                    <a:pt x="274605" y="36358"/>
                  </a:lnTo>
                  <a:lnTo>
                    <a:pt x="319525" y="49060"/>
                  </a:lnTo>
                  <a:lnTo>
                    <a:pt x="364053" y="63521"/>
                  </a:lnTo>
                  <a:lnTo>
                    <a:pt x="408134" y="79687"/>
                  </a:lnTo>
                  <a:lnTo>
                    <a:pt x="451712" y="97508"/>
                  </a:lnTo>
                  <a:lnTo>
                    <a:pt x="494730" y="116929"/>
                  </a:lnTo>
                  <a:lnTo>
                    <a:pt x="537134" y="137900"/>
                  </a:lnTo>
                  <a:lnTo>
                    <a:pt x="578867" y="160367"/>
                  </a:lnTo>
                  <a:lnTo>
                    <a:pt x="619873" y="184279"/>
                  </a:lnTo>
                  <a:lnTo>
                    <a:pt x="660096" y="209583"/>
                  </a:lnTo>
                  <a:lnTo>
                    <a:pt x="699481" y="236227"/>
                  </a:lnTo>
                  <a:lnTo>
                    <a:pt x="737970" y="264158"/>
                  </a:lnTo>
                  <a:lnTo>
                    <a:pt x="775510" y="293324"/>
                  </a:lnTo>
                  <a:lnTo>
                    <a:pt x="812043" y="323674"/>
                  </a:lnTo>
                  <a:lnTo>
                    <a:pt x="847513" y="355153"/>
                  </a:lnTo>
                  <a:lnTo>
                    <a:pt x="881866" y="387711"/>
                  </a:lnTo>
                  <a:lnTo>
                    <a:pt x="915044" y="421295"/>
                  </a:lnTo>
                  <a:lnTo>
                    <a:pt x="946992" y="455853"/>
                  </a:lnTo>
                  <a:lnTo>
                    <a:pt x="977654" y="491331"/>
                  </a:lnTo>
                  <a:lnTo>
                    <a:pt x="1006974" y="527679"/>
                  </a:lnTo>
                  <a:lnTo>
                    <a:pt x="1034897" y="564843"/>
                  </a:lnTo>
                  <a:lnTo>
                    <a:pt x="1061365" y="602772"/>
                  </a:lnTo>
                  <a:lnTo>
                    <a:pt x="1086324" y="641412"/>
                  </a:lnTo>
                  <a:lnTo>
                    <a:pt x="1109717" y="680712"/>
                  </a:lnTo>
                  <a:lnTo>
                    <a:pt x="1131489" y="720620"/>
                  </a:lnTo>
                  <a:lnTo>
                    <a:pt x="1151584" y="761082"/>
                  </a:lnTo>
                  <a:lnTo>
                    <a:pt x="1169945" y="802048"/>
                  </a:lnTo>
                  <a:lnTo>
                    <a:pt x="1186516" y="843463"/>
                  </a:lnTo>
                  <a:lnTo>
                    <a:pt x="1201243" y="885277"/>
                  </a:lnTo>
                  <a:lnTo>
                    <a:pt x="1214069" y="927437"/>
                  </a:lnTo>
                  <a:lnTo>
                    <a:pt x="1224937" y="969890"/>
                  </a:lnTo>
                  <a:lnTo>
                    <a:pt x="1233793" y="1012584"/>
                  </a:lnTo>
                  <a:lnTo>
                    <a:pt x="1240580" y="1055467"/>
                  </a:lnTo>
                  <a:lnTo>
                    <a:pt x="1245242" y="1098486"/>
                  </a:lnTo>
                  <a:lnTo>
                    <a:pt x="1247724" y="114159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5044120" y="3662649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 extrusionOk="0">
                  <a:moveTo>
                    <a:pt x="88887" y="0"/>
                  </a:moveTo>
                  <a:lnTo>
                    <a:pt x="45656" y="76898"/>
                  </a:lnTo>
                  <a:lnTo>
                    <a:pt x="0" y="140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4015310" y="4283741"/>
              <a:ext cx="1075055" cy="1557020"/>
            </a:xfrm>
            <a:custGeom>
              <a:avLst/>
              <a:gdLst/>
              <a:ahLst/>
              <a:cxnLst/>
              <a:rect l="l" t="t" r="r" b="b"/>
              <a:pathLst>
                <a:path w="1075054" h="1557020" extrusionOk="0">
                  <a:moveTo>
                    <a:pt x="1074864" y="0"/>
                  </a:moveTo>
                  <a:lnTo>
                    <a:pt x="1074044" y="52226"/>
                  </a:lnTo>
                  <a:lnTo>
                    <a:pt x="1071608" y="104400"/>
                  </a:lnTo>
                  <a:lnTo>
                    <a:pt x="1067595" y="156470"/>
                  </a:lnTo>
                  <a:lnTo>
                    <a:pt x="1062039" y="208383"/>
                  </a:lnTo>
                  <a:lnTo>
                    <a:pt x="1054979" y="260087"/>
                  </a:lnTo>
                  <a:lnTo>
                    <a:pt x="1046451" y="311530"/>
                  </a:lnTo>
                  <a:lnTo>
                    <a:pt x="1036493" y="362659"/>
                  </a:lnTo>
                  <a:lnTo>
                    <a:pt x="1025141" y="413423"/>
                  </a:lnTo>
                  <a:lnTo>
                    <a:pt x="1012432" y="463769"/>
                  </a:lnTo>
                  <a:lnTo>
                    <a:pt x="998403" y="513644"/>
                  </a:lnTo>
                  <a:lnTo>
                    <a:pt x="983092" y="562997"/>
                  </a:lnTo>
                  <a:lnTo>
                    <a:pt x="966535" y="611775"/>
                  </a:lnTo>
                  <a:lnTo>
                    <a:pt x="948768" y="659927"/>
                  </a:lnTo>
                  <a:lnTo>
                    <a:pt x="929830" y="707399"/>
                  </a:lnTo>
                  <a:lnTo>
                    <a:pt x="909757" y="754139"/>
                  </a:lnTo>
                  <a:lnTo>
                    <a:pt x="888585" y="800096"/>
                  </a:lnTo>
                  <a:lnTo>
                    <a:pt x="866353" y="845217"/>
                  </a:lnTo>
                  <a:lnTo>
                    <a:pt x="843096" y="889450"/>
                  </a:lnTo>
                  <a:lnTo>
                    <a:pt x="818852" y="932742"/>
                  </a:lnTo>
                  <a:lnTo>
                    <a:pt x="793658" y="975042"/>
                  </a:lnTo>
                  <a:lnTo>
                    <a:pt x="767551" y="1016296"/>
                  </a:lnTo>
                  <a:lnTo>
                    <a:pt x="740567" y="1056454"/>
                  </a:lnTo>
                  <a:lnTo>
                    <a:pt x="712743" y="1095462"/>
                  </a:lnTo>
                  <a:lnTo>
                    <a:pt x="684118" y="1133268"/>
                  </a:lnTo>
                  <a:lnTo>
                    <a:pt x="654727" y="1169820"/>
                  </a:lnTo>
                  <a:lnTo>
                    <a:pt x="624607" y="1205066"/>
                  </a:lnTo>
                  <a:lnTo>
                    <a:pt x="593796" y="1238953"/>
                  </a:lnTo>
                  <a:lnTo>
                    <a:pt x="562330" y="1271430"/>
                  </a:lnTo>
                  <a:lnTo>
                    <a:pt x="530246" y="1302444"/>
                  </a:lnTo>
                  <a:lnTo>
                    <a:pt x="497582" y="1331942"/>
                  </a:lnTo>
                  <a:lnTo>
                    <a:pt x="464374" y="1359873"/>
                  </a:lnTo>
                  <a:lnTo>
                    <a:pt x="430659" y="1386185"/>
                  </a:lnTo>
                  <a:lnTo>
                    <a:pt x="396474" y="1410824"/>
                  </a:lnTo>
                  <a:lnTo>
                    <a:pt x="361856" y="1433739"/>
                  </a:lnTo>
                  <a:lnTo>
                    <a:pt x="326843" y="1454878"/>
                  </a:lnTo>
                  <a:lnTo>
                    <a:pt x="291470" y="1474188"/>
                  </a:lnTo>
                  <a:lnTo>
                    <a:pt x="255775" y="1491617"/>
                  </a:lnTo>
                  <a:lnTo>
                    <a:pt x="219795" y="1507112"/>
                  </a:lnTo>
                  <a:lnTo>
                    <a:pt x="183568" y="1520622"/>
                  </a:lnTo>
                  <a:lnTo>
                    <a:pt x="147129" y="1532095"/>
                  </a:lnTo>
                  <a:lnTo>
                    <a:pt x="73765" y="1548718"/>
                  </a:lnTo>
                  <a:lnTo>
                    <a:pt x="36914" y="1553763"/>
                  </a:lnTo>
                  <a:lnTo>
                    <a:pt x="0" y="15565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4014016" y="5794185"/>
              <a:ext cx="77470" cy="88900"/>
            </a:xfrm>
            <a:custGeom>
              <a:avLst/>
              <a:gdLst/>
              <a:ahLst/>
              <a:cxnLst/>
              <a:rect l="l" t="t" r="r" b="b"/>
              <a:pathLst>
                <a:path w="77470" h="88900" extrusionOk="0">
                  <a:moveTo>
                    <a:pt x="77177" y="88874"/>
                  </a:moveTo>
                  <a:lnTo>
                    <a:pt x="0" y="46151"/>
                  </a:lnTo>
                  <a:lnTo>
                    <a:pt x="75183" y="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566242" y="4223744"/>
              <a:ext cx="1248410" cy="1617345"/>
            </a:xfrm>
            <a:custGeom>
              <a:avLst/>
              <a:gdLst/>
              <a:ahLst/>
              <a:cxnLst/>
              <a:rect l="l" t="t" r="r" b="b"/>
              <a:pathLst>
                <a:path w="1248410" h="1617345" extrusionOk="0">
                  <a:moveTo>
                    <a:pt x="1247914" y="1617154"/>
                  </a:moveTo>
                  <a:lnTo>
                    <a:pt x="1209344" y="1616114"/>
                  </a:lnTo>
                  <a:lnTo>
                    <a:pt x="1170807" y="1613023"/>
                  </a:lnTo>
                  <a:lnTo>
                    <a:pt x="1132335" y="1607925"/>
                  </a:lnTo>
                  <a:lnTo>
                    <a:pt x="1093962" y="1600861"/>
                  </a:lnTo>
                  <a:lnTo>
                    <a:pt x="1055719" y="1591876"/>
                  </a:lnTo>
                  <a:lnTo>
                    <a:pt x="1017641" y="1581013"/>
                  </a:lnTo>
                  <a:lnTo>
                    <a:pt x="979758" y="1568314"/>
                  </a:lnTo>
                  <a:lnTo>
                    <a:pt x="942105" y="1553823"/>
                  </a:lnTo>
                  <a:lnTo>
                    <a:pt x="904715" y="1537584"/>
                  </a:lnTo>
                  <a:lnTo>
                    <a:pt x="867619" y="1519638"/>
                  </a:lnTo>
                  <a:lnTo>
                    <a:pt x="830850" y="1500030"/>
                  </a:lnTo>
                  <a:lnTo>
                    <a:pt x="794442" y="1478802"/>
                  </a:lnTo>
                  <a:lnTo>
                    <a:pt x="758426" y="1455998"/>
                  </a:lnTo>
                  <a:lnTo>
                    <a:pt x="722837" y="1431661"/>
                  </a:lnTo>
                  <a:lnTo>
                    <a:pt x="687706" y="1405833"/>
                  </a:lnTo>
                  <a:lnTo>
                    <a:pt x="653066" y="1378559"/>
                  </a:lnTo>
                  <a:lnTo>
                    <a:pt x="618951" y="1349881"/>
                  </a:lnTo>
                  <a:lnTo>
                    <a:pt x="585392" y="1319842"/>
                  </a:lnTo>
                  <a:lnTo>
                    <a:pt x="552423" y="1288486"/>
                  </a:lnTo>
                  <a:lnTo>
                    <a:pt x="520076" y="1255856"/>
                  </a:lnTo>
                  <a:lnTo>
                    <a:pt x="488384" y="1221994"/>
                  </a:lnTo>
                  <a:lnTo>
                    <a:pt x="457380" y="1186944"/>
                  </a:lnTo>
                  <a:lnTo>
                    <a:pt x="427097" y="1150749"/>
                  </a:lnTo>
                  <a:lnTo>
                    <a:pt x="397567" y="1113453"/>
                  </a:lnTo>
                  <a:lnTo>
                    <a:pt x="368823" y="1075098"/>
                  </a:lnTo>
                  <a:lnTo>
                    <a:pt x="340897" y="1035727"/>
                  </a:lnTo>
                  <a:lnTo>
                    <a:pt x="313824" y="995385"/>
                  </a:lnTo>
                  <a:lnTo>
                    <a:pt x="287635" y="954113"/>
                  </a:lnTo>
                  <a:lnTo>
                    <a:pt x="262362" y="911955"/>
                  </a:lnTo>
                  <a:lnTo>
                    <a:pt x="238040" y="868954"/>
                  </a:lnTo>
                  <a:lnTo>
                    <a:pt x="214700" y="825154"/>
                  </a:lnTo>
                  <a:lnTo>
                    <a:pt x="192376" y="780597"/>
                  </a:lnTo>
                  <a:lnTo>
                    <a:pt x="171100" y="735326"/>
                  </a:lnTo>
                  <a:lnTo>
                    <a:pt x="150904" y="689385"/>
                  </a:lnTo>
                  <a:lnTo>
                    <a:pt x="131822" y="642817"/>
                  </a:lnTo>
                  <a:lnTo>
                    <a:pt x="113887" y="595666"/>
                  </a:lnTo>
                  <a:lnTo>
                    <a:pt x="97130" y="547973"/>
                  </a:lnTo>
                  <a:lnTo>
                    <a:pt x="81586" y="499783"/>
                  </a:lnTo>
                  <a:lnTo>
                    <a:pt x="67286" y="451138"/>
                  </a:lnTo>
                  <a:lnTo>
                    <a:pt x="54264" y="402082"/>
                  </a:lnTo>
                  <a:lnTo>
                    <a:pt x="42551" y="352657"/>
                  </a:lnTo>
                  <a:lnTo>
                    <a:pt x="32182" y="302907"/>
                  </a:lnTo>
                  <a:lnTo>
                    <a:pt x="23188" y="252876"/>
                  </a:lnTo>
                  <a:lnTo>
                    <a:pt x="15602" y="202606"/>
                  </a:lnTo>
                  <a:lnTo>
                    <a:pt x="9458" y="152140"/>
                  </a:lnTo>
                  <a:lnTo>
                    <a:pt x="4788" y="101521"/>
                  </a:lnTo>
                  <a:lnTo>
                    <a:pt x="1624" y="50793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1522408" y="4221756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0" y="76568"/>
                  </a:moveTo>
                  <a:lnTo>
                    <a:pt x="43815" y="0"/>
                  </a:lnTo>
                  <a:lnTo>
                    <a:pt x="88900" y="75831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566443" y="2596822"/>
              <a:ext cx="1101090" cy="1055370"/>
            </a:xfrm>
            <a:custGeom>
              <a:avLst/>
              <a:gdLst/>
              <a:ahLst/>
              <a:cxnLst/>
              <a:rect l="l" t="t" r="r" b="b"/>
              <a:pathLst>
                <a:path w="1101089" h="1055370" extrusionOk="0">
                  <a:moveTo>
                    <a:pt x="1100874" y="0"/>
                  </a:moveTo>
                  <a:lnTo>
                    <a:pt x="1055731" y="1200"/>
                  </a:lnTo>
                  <a:lnTo>
                    <a:pt x="1010656" y="4756"/>
                  </a:lnTo>
                  <a:lnTo>
                    <a:pt x="965716" y="10602"/>
                  </a:lnTo>
                  <a:lnTo>
                    <a:pt x="920979" y="18672"/>
                  </a:lnTo>
                  <a:lnTo>
                    <a:pt x="876511" y="28899"/>
                  </a:lnTo>
                  <a:lnTo>
                    <a:pt x="832381" y="41217"/>
                  </a:lnTo>
                  <a:lnTo>
                    <a:pt x="788655" y="55561"/>
                  </a:lnTo>
                  <a:lnTo>
                    <a:pt x="745402" y="71863"/>
                  </a:lnTo>
                  <a:lnTo>
                    <a:pt x="702689" y="90058"/>
                  </a:lnTo>
                  <a:lnTo>
                    <a:pt x="660583" y="110079"/>
                  </a:lnTo>
                  <a:lnTo>
                    <a:pt x="619152" y="131861"/>
                  </a:lnTo>
                  <a:lnTo>
                    <a:pt x="578463" y="155336"/>
                  </a:lnTo>
                  <a:lnTo>
                    <a:pt x="538583" y="180439"/>
                  </a:lnTo>
                  <a:lnTo>
                    <a:pt x="499581" y="207104"/>
                  </a:lnTo>
                  <a:lnTo>
                    <a:pt x="461524" y="235264"/>
                  </a:lnTo>
                  <a:lnTo>
                    <a:pt x="424478" y="264854"/>
                  </a:lnTo>
                  <a:lnTo>
                    <a:pt x="388512" y="295806"/>
                  </a:lnTo>
                  <a:lnTo>
                    <a:pt x="353693" y="328055"/>
                  </a:lnTo>
                  <a:lnTo>
                    <a:pt x="320088" y="361534"/>
                  </a:lnTo>
                  <a:lnTo>
                    <a:pt x="287766" y="396178"/>
                  </a:lnTo>
                  <a:lnTo>
                    <a:pt x="256792" y="431920"/>
                  </a:lnTo>
                  <a:lnTo>
                    <a:pt x="227236" y="468694"/>
                  </a:lnTo>
                  <a:lnTo>
                    <a:pt x="199164" y="506433"/>
                  </a:lnTo>
                  <a:lnTo>
                    <a:pt x="172644" y="545072"/>
                  </a:lnTo>
                  <a:lnTo>
                    <a:pt x="147743" y="584544"/>
                  </a:lnTo>
                  <a:lnTo>
                    <a:pt x="124529" y="624784"/>
                  </a:lnTo>
                  <a:lnTo>
                    <a:pt x="103069" y="665724"/>
                  </a:lnTo>
                  <a:lnTo>
                    <a:pt x="83430" y="707299"/>
                  </a:lnTo>
                  <a:lnTo>
                    <a:pt x="65681" y="749442"/>
                  </a:lnTo>
                  <a:lnTo>
                    <a:pt x="49888" y="792087"/>
                  </a:lnTo>
                  <a:lnTo>
                    <a:pt x="36120" y="835168"/>
                  </a:lnTo>
                  <a:lnTo>
                    <a:pt x="24443" y="878620"/>
                  </a:lnTo>
                  <a:lnTo>
                    <a:pt x="14925" y="922374"/>
                  </a:lnTo>
                  <a:lnTo>
                    <a:pt x="7633" y="966366"/>
                  </a:lnTo>
                  <a:lnTo>
                    <a:pt x="2636" y="1010530"/>
                  </a:lnTo>
                  <a:lnTo>
                    <a:pt x="0" y="105479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523212" y="3575508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 extrusionOk="0">
                  <a:moveTo>
                    <a:pt x="0" y="0"/>
                  </a:moveTo>
                  <a:lnTo>
                    <a:pt x="43218" y="76911"/>
                  </a:lnTo>
                  <a:lnTo>
                    <a:pt x="88887" y="1435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153377" y="3937086"/>
              <a:ext cx="494665" cy="396240"/>
            </a:xfrm>
            <a:custGeom>
              <a:avLst/>
              <a:gdLst/>
              <a:ahLst/>
              <a:cxnLst/>
              <a:rect l="l" t="t" r="r" b="b"/>
              <a:pathLst>
                <a:path w="494664" h="396239" extrusionOk="0">
                  <a:moveTo>
                    <a:pt x="0" y="0"/>
                  </a:moveTo>
                  <a:lnTo>
                    <a:pt x="494309" y="39582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560420" y="4250576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30" h="82550" extrusionOk="0">
                  <a:moveTo>
                    <a:pt x="55575" y="0"/>
                  </a:moveTo>
                  <a:lnTo>
                    <a:pt x="87274" y="82321"/>
                  </a:lnTo>
                  <a:lnTo>
                    <a:pt x="0" y="6939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254677" y="4034869"/>
              <a:ext cx="1225550" cy="573405"/>
            </a:xfrm>
            <a:custGeom>
              <a:avLst/>
              <a:gdLst/>
              <a:ahLst/>
              <a:cxnLst/>
              <a:rect l="l" t="t" r="r" b="b"/>
              <a:pathLst>
                <a:path w="1225550" h="573404" extrusionOk="0">
                  <a:moveTo>
                    <a:pt x="0" y="573278"/>
                  </a:moveTo>
                  <a:lnTo>
                    <a:pt x="1225359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4392178" y="4026908"/>
              <a:ext cx="88265" cy="80645"/>
            </a:xfrm>
            <a:custGeom>
              <a:avLst/>
              <a:gdLst/>
              <a:ahLst/>
              <a:cxnLst/>
              <a:rect l="l" t="t" r="r" b="b"/>
              <a:pathLst>
                <a:path w="88264" h="80645" extrusionOk="0">
                  <a:moveTo>
                    <a:pt x="37680" y="80518"/>
                  </a:moveTo>
                  <a:lnTo>
                    <a:pt x="87858" y="7962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4158715" y="4283741"/>
              <a:ext cx="711200" cy="314325"/>
            </a:xfrm>
            <a:custGeom>
              <a:avLst/>
              <a:gdLst/>
              <a:ahLst/>
              <a:cxnLst/>
              <a:rect l="l" t="t" r="r" b="b"/>
              <a:pathLst>
                <a:path w="711200" h="314325" extrusionOk="0">
                  <a:moveTo>
                    <a:pt x="711200" y="0"/>
                  </a:moveTo>
                  <a:lnTo>
                    <a:pt x="0" y="31424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158720" y="4526527"/>
              <a:ext cx="88265" cy="81915"/>
            </a:xfrm>
            <a:custGeom>
              <a:avLst/>
              <a:gdLst/>
              <a:ahLst/>
              <a:cxnLst/>
              <a:rect l="l" t="t" r="r" b="b"/>
              <a:pathLst>
                <a:path w="88264" h="81914" extrusionOk="0">
                  <a:moveTo>
                    <a:pt x="51727" y="0"/>
                  </a:moveTo>
                  <a:lnTo>
                    <a:pt x="0" y="71462"/>
                  </a:lnTo>
                  <a:lnTo>
                    <a:pt x="87655" y="81318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422902" y="5127200"/>
              <a:ext cx="713105" cy="441325"/>
            </a:xfrm>
            <a:custGeom>
              <a:avLst/>
              <a:gdLst/>
              <a:ahLst/>
              <a:cxnLst/>
              <a:rect l="l" t="t" r="r" b="b"/>
              <a:pathLst>
                <a:path w="713104" h="441325" extrusionOk="0">
                  <a:moveTo>
                    <a:pt x="712812" y="0"/>
                  </a:moveTo>
                  <a:lnTo>
                    <a:pt x="0" y="44094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422900" y="5490258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4" h="78104" extrusionOk="0">
                  <a:moveTo>
                    <a:pt x="88188" y="75603"/>
                  </a:moveTo>
                  <a:lnTo>
                    <a:pt x="0" y="77889"/>
                  </a:lnTo>
                  <a:lnTo>
                    <a:pt x="41427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474935" y="1493837"/>
              <a:ext cx="1174750" cy="519430"/>
            </a:xfrm>
            <a:custGeom>
              <a:avLst/>
              <a:gdLst/>
              <a:ahLst/>
              <a:cxnLst/>
              <a:rect l="l" t="t" r="r" b="b"/>
              <a:pathLst>
                <a:path w="1174750" h="519430" extrusionOk="0">
                  <a:moveTo>
                    <a:pt x="188988" y="0"/>
                  </a:moveTo>
                  <a:lnTo>
                    <a:pt x="985735" y="0"/>
                  </a:lnTo>
                  <a:lnTo>
                    <a:pt x="1023821" y="5272"/>
                  </a:lnTo>
                  <a:lnTo>
                    <a:pt x="1059295" y="20394"/>
                  </a:lnTo>
                  <a:lnTo>
                    <a:pt x="1091398" y="44322"/>
                  </a:lnTo>
                  <a:lnTo>
                    <a:pt x="1119368" y="76012"/>
                  </a:lnTo>
                  <a:lnTo>
                    <a:pt x="1142446" y="114421"/>
                  </a:lnTo>
                  <a:lnTo>
                    <a:pt x="1159871" y="158505"/>
                  </a:lnTo>
                  <a:lnTo>
                    <a:pt x="1170884" y="207221"/>
                  </a:lnTo>
                  <a:lnTo>
                    <a:pt x="1174724" y="259524"/>
                  </a:lnTo>
                  <a:lnTo>
                    <a:pt x="1170884" y="311827"/>
                  </a:lnTo>
                  <a:lnTo>
                    <a:pt x="1159871" y="360543"/>
                  </a:lnTo>
                  <a:lnTo>
                    <a:pt x="1142446" y="404627"/>
                  </a:lnTo>
                  <a:lnTo>
                    <a:pt x="1119368" y="443036"/>
                  </a:lnTo>
                  <a:lnTo>
                    <a:pt x="1091398" y="474726"/>
                  </a:lnTo>
                  <a:lnTo>
                    <a:pt x="1059295" y="498654"/>
                  </a:lnTo>
                  <a:lnTo>
                    <a:pt x="1023821" y="513776"/>
                  </a:lnTo>
                  <a:lnTo>
                    <a:pt x="985735" y="519048"/>
                  </a:lnTo>
                  <a:lnTo>
                    <a:pt x="188988" y="519048"/>
                  </a:lnTo>
                  <a:lnTo>
                    <a:pt x="150899" y="513776"/>
                  </a:lnTo>
                  <a:lnTo>
                    <a:pt x="115423" y="498654"/>
                  </a:lnTo>
                  <a:lnTo>
                    <a:pt x="83320" y="474726"/>
                  </a:lnTo>
                  <a:lnTo>
                    <a:pt x="55351" y="443036"/>
                  </a:lnTo>
                  <a:lnTo>
                    <a:pt x="32274" y="404627"/>
                  </a:lnTo>
                  <a:lnTo>
                    <a:pt x="14850" y="360543"/>
                  </a:lnTo>
                  <a:lnTo>
                    <a:pt x="3839" y="311827"/>
                  </a:lnTo>
                  <a:lnTo>
                    <a:pt x="0" y="259524"/>
                  </a:lnTo>
                  <a:lnTo>
                    <a:pt x="3839" y="207221"/>
                  </a:lnTo>
                  <a:lnTo>
                    <a:pt x="14850" y="158505"/>
                  </a:lnTo>
                  <a:lnTo>
                    <a:pt x="32274" y="114421"/>
                  </a:lnTo>
                  <a:lnTo>
                    <a:pt x="55351" y="76012"/>
                  </a:lnTo>
                  <a:lnTo>
                    <a:pt x="83320" y="44322"/>
                  </a:lnTo>
                  <a:lnTo>
                    <a:pt x="115423" y="20394"/>
                  </a:lnTo>
                  <a:lnTo>
                    <a:pt x="150899" y="5272"/>
                  </a:lnTo>
                  <a:lnTo>
                    <a:pt x="18898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75" name="Google Shape;375;p34"/>
          <p:cNvSpPr txBox="1"/>
          <p:nvPr/>
        </p:nvSpPr>
        <p:spPr>
          <a:xfrm>
            <a:off x="5297938" y="1582594"/>
            <a:ext cx="70629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4343478" y="2364220"/>
            <a:ext cx="936625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development</a:t>
            </a:r>
            <a:endParaRPr sz="1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2646348" y="3742432"/>
            <a:ext cx="71882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Awaiting changes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6246744" y="3814468"/>
            <a:ext cx="53276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review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4662656" y="5758739"/>
            <a:ext cx="446405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3798573" y="4390582"/>
            <a:ext cx="2474937" cy="6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1675764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revision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11935" marR="0" lvl="0" indent="0" algn="l" rtl="0">
              <a:lnSpc>
                <a:spcPct val="89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lined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34"/>
          <p:cNvGrpSpPr/>
          <p:nvPr/>
        </p:nvGrpSpPr>
        <p:grpSpPr>
          <a:xfrm>
            <a:off x="4802007" y="2012890"/>
            <a:ext cx="2987035" cy="519571"/>
            <a:chOff x="3278007" y="2012890"/>
            <a:chExt cx="2987035" cy="519571"/>
          </a:xfrm>
        </p:grpSpPr>
        <p:sp>
          <p:nvSpPr>
            <p:cNvPr id="382" name="Google Shape;382;p34"/>
            <p:cNvSpPr/>
            <p:nvPr/>
          </p:nvSpPr>
          <p:spPr>
            <a:xfrm>
              <a:off x="3278007" y="2012890"/>
              <a:ext cx="784860" cy="315595"/>
            </a:xfrm>
            <a:custGeom>
              <a:avLst/>
              <a:gdLst/>
              <a:ahLst/>
              <a:cxnLst/>
              <a:rect l="l" t="t" r="r" b="b"/>
              <a:pathLst>
                <a:path w="784860" h="315594" extrusionOk="0">
                  <a:moveTo>
                    <a:pt x="784288" y="0"/>
                  </a:moveTo>
                  <a:lnTo>
                    <a:pt x="0" y="31503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278013" y="2258274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 extrusionOk="0">
                  <a:moveTo>
                    <a:pt x="87274" y="82499"/>
                  </a:moveTo>
                  <a:lnTo>
                    <a:pt x="0" y="69646"/>
                  </a:lnTo>
                  <a:lnTo>
                    <a:pt x="5414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3695197" y="2467056"/>
              <a:ext cx="2569845" cy="65405"/>
            </a:xfrm>
            <a:custGeom>
              <a:avLst/>
              <a:gdLst/>
              <a:ahLst/>
              <a:cxnLst/>
              <a:rect l="l" t="t" r="r" b="b"/>
              <a:pathLst>
                <a:path w="2569845" h="65405" extrusionOk="0">
                  <a:moveTo>
                    <a:pt x="0" y="64884"/>
                  </a:moveTo>
                  <a:lnTo>
                    <a:pt x="2569692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85" name="Google Shape;385;p34"/>
          <p:cNvSpPr txBox="1"/>
          <p:nvPr/>
        </p:nvSpPr>
        <p:spPr>
          <a:xfrm>
            <a:off x="7752175" y="1916825"/>
            <a:ext cx="3481882" cy="500773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123189" marR="116204" lvl="0" indent="-190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 the state of a software engineering activity or task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2214299" y="1843646"/>
            <a:ext cx="1389380" cy="22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activity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1442913" y="835522"/>
            <a:ext cx="9297909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EVOLUTIONARY MODELS: CONCURRENT MODEL</a:t>
            </a:r>
            <a:endParaRPr dirty="0"/>
          </a:p>
        </p:txBody>
      </p:sp>
      <p:sp>
        <p:nvSpPr>
          <p:cNvPr id="393" name="Google Shape;393;p35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442912" y="1478262"/>
            <a:ext cx="10177587" cy="45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모델링 활동을 정의하면서 시작 됨</a:t>
            </a:r>
            <a:endParaRPr sz="20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반복 및 동시성을 가지고 있음</a:t>
            </a:r>
            <a:endParaRPr dirty="0">
              <a:latin typeface="+mn-ea"/>
              <a:ea typeface="+mn-ea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모델의</a:t>
            </a: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모델링 활동은 소프트웨어 엔지니어링 활동의 하나 이상의 조치에 의해 수행 됨</a:t>
            </a:r>
            <a:b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</a:b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(ex) Spiral Model에서의 모델링: 프로토타이핑, 분석 및 설계</a:t>
            </a:r>
            <a:endParaRPr dirty="0">
              <a:latin typeface="+mn-ea"/>
              <a:ea typeface="+mn-ea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소프트웨어 엔지니어링 활동은 프로세스 네트워크로 정의</a:t>
            </a:r>
            <a:endParaRPr sz="20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소프트웨어 엔지니어링 활동은 공존할 수 있지만 다른 상태</a:t>
            </a:r>
            <a:endParaRPr sz="20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활동 상태를 변경하는 이벤트를 정의가 가능</a:t>
            </a:r>
            <a:endParaRPr sz="20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모든 소프트웨어 개발에 적용 가능</a:t>
            </a:r>
            <a:endParaRPr dirty="0">
              <a:latin typeface="+mn-ea"/>
              <a:ea typeface="+mn-ea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현재 프로젝트 상태의 정확한 수치를 제공</a:t>
            </a:r>
            <a:endParaRPr sz="20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1428262" y="840728"/>
            <a:ext cx="3213735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FORMAL MODEL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1428250" y="1684300"/>
            <a:ext cx="10518000" cy="3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Formal Specification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265" marR="0" lvl="1" indent="0" algn="l" rtl="0">
              <a:lnSpc>
                <a:spcPct val="15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Precise mathematical specification of requirements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3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Specification Analysis and Proof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265" marR="0" lvl="1" indent="0" algn="l" rtl="0">
              <a:lnSpc>
                <a:spcPct val="15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Specification can be mathematically proved.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265" marR="0" lvl="1" indent="0" algn="l" rtl="0">
              <a:lnSpc>
                <a:spcPct val="15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Enables flawless software development.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3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Transformational Development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265" marR="1379220" lvl="1" indent="0" algn="l" rtl="0">
              <a:lnSpc>
                <a:spcPct val="15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Programs are generated automatically by transformation of specification to code.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2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Program Verification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AGILE MODEL</a:t>
            </a:r>
            <a:endParaRPr dirty="0"/>
          </a:p>
        </p:txBody>
      </p:sp>
      <p:sp>
        <p:nvSpPr>
          <p:cNvPr id="415" name="Google Shape;415;p39"/>
          <p:cNvSpPr txBox="1"/>
          <p:nvPr/>
        </p:nvSpPr>
        <p:spPr>
          <a:xfrm>
            <a:off x="1329614" y="1546386"/>
            <a:ext cx="105852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1990년대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중반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Agile Software Development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제안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주로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요청에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빠르게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적응할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있도록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Feature-driven development: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목록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위주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Scrum: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작은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주기를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기점으로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점검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Extreme programming (XP):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사용자의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요구사항을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짧게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반복적으로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들음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Lean development: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낭비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방법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Unified process: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순서를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빠르게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반복하는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것 </a:t>
            </a:r>
            <a:endParaRPr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사항은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점진적으로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개발할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부분으로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분해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부분은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반복을 통해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반복은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작고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쉽게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관리할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있도록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고안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AGILE MODEL</a:t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1310714" y="1470836"/>
            <a:ext cx="10585200" cy="4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애자일 모델은 반복 및 증분 프로세스 모델의 조합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애자일 SDLC 모델에 관련된 단계: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 gathering (요구 사항 수집)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 Analysis (요구 사항 분석)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(설계)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Coding (개발)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testing (기능 단위 테스트)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1" indent="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Acceptance testing (인정 테스트)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모델은 주로 프로젝트가 변경 요청에 빠르게 적응할 수 있도록 설계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AGILE MODEL</a:t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1282389" y="1329136"/>
            <a:ext cx="10585241" cy="43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Advantages:  </a:t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공동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프로그래밍을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통해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작업하면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혼자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작업하는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프로그래머에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오류가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적어짐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압축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생성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전체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단축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고객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담당자는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업데이트된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제품에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생성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경우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사항을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쉽게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가능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Disadvantages:  </a:t>
            </a:r>
            <a:b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공식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부족하여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혼란을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야기하고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여러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단계에서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결정된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결정이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구성원에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의해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언제든지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잘못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해석될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있음 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적절한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문서가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없기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때문에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완료되고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프로젝트에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할당될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때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개발된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문제가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될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있음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</a:t>
            </a:r>
            <a:r>
              <a:rPr lang="ko-KR" altLang="en-US"/>
              <a:t> 역할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1451579" y="1456483"/>
            <a:ext cx="10139700" cy="463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ko-KR" alt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소프트웨어의 역할</a:t>
            </a:r>
            <a:r>
              <a:rPr lang="en-US" altLang="ko-KR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lang="ko-KR" altLang="en-US" sz="2000" dirty="0"/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ts val="2000"/>
            </a:pPr>
            <a:r>
              <a:rPr lang="en-US" altLang="ko-KR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 </a:t>
            </a:r>
            <a:r>
              <a:rPr lang="ko-KR" alt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제품으로</a:t>
            </a:r>
            <a:b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하드웨어 네트워크 전반에 걸쳐 컴퓨팅 </a:t>
            </a:r>
            <a:r>
              <a:rPr lang="en-US" altLang="ko-Kore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feasibility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 </a:t>
            </a:r>
            <a:b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하드웨어가 예상한 기능을 제공할 수 있도록 지원 </a:t>
            </a:r>
            <a:b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정보를 생성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획득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수정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표시 또는 전송하기 때문에 정보 변환기 역할</a:t>
            </a:r>
            <a:endParaRPr lang="en-US" altLang="ko-KR"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ts val="2000"/>
            </a:pPr>
            <a:endParaRPr lang="en-US" sz="20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2.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서비스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급여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운영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)를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제어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도구)를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빌드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지원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542704" y="787415"/>
            <a:ext cx="5379085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ASPECT-ORIENTED MODEL</a:t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619950" y="2736492"/>
            <a:ext cx="1644650" cy="854761"/>
          </a:xfrm>
          <a:custGeom>
            <a:avLst/>
            <a:gdLst/>
            <a:ahLst/>
            <a:cxnLst/>
            <a:rect l="l" t="t" r="r" b="b"/>
            <a:pathLst>
              <a:path w="1644650" h="909320" extrusionOk="0">
                <a:moveTo>
                  <a:pt x="264579" y="0"/>
                </a:moveTo>
                <a:lnTo>
                  <a:pt x="1380020" y="0"/>
                </a:lnTo>
                <a:lnTo>
                  <a:pt x="1415922" y="4148"/>
                </a:lnTo>
                <a:lnTo>
                  <a:pt x="1483007" y="35713"/>
                </a:lnTo>
                <a:lnTo>
                  <a:pt x="1513559" y="62046"/>
                </a:lnTo>
                <a:lnTo>
                  <a:pt x="1541697" y="94690"/>
                </a:lnTo>
                <a:lnTo>
                  <a:pt x="1567106" y="133105"/>
                </a:lnTo>
                <a:lnTo>
                  <a:pt x="1589471" y="176749"/>
                </a:lnTo>
                <a:lnTo>
                  <a:pt x="1608477" y="225079"/>
                </a:lnTo>
                <a:lnTo>
                  <a:pt x="1623807" y="277556"/>
                </a:lnTo>
                <a:lnTo>
                  <a:pt x="1635148" y="333636"/>
                </a:lnTo>
                <a:lnTo>
                  <a:pt x="1642183" y="392779"/>
                </a:lnTo>
                <a:lnTo>
                  <a:pt x="1644599" y="454444"/>
                </a:lnTo>
                <a:lnTo>
                  <a:pt x="1642183" y="516111"/>
                </a:lnTo>
                <a:lnTo>
                  <a:pt x="1635148" y="575255"/>
                </a:lnTo>
                <a:lnTo>
                  <a:pt x="1623807" y="631337"/>
                </a:lnTo>
                <a:lnTo>
                  <a:pt x="1608477" y="683814"/>
                </a:lnTo>
                <a:lnTo>
                  <a:pt x="1589471" y="732144"/>
                </a:lnTo>
                <a:lnTo>
                  <a:pt x="1567106" y="775787"/>
                </a:lnTo>
                <a:lnTo>
                  <a:pt x="1541697" y="814201"/>
                </a:lnTo>
                <a:lnTo>
                  <a:pt x="1513559" y="846844"/>
                </a:lnTo>
                <a:lnTo>
                  <a:pt x="1483007" y="873176"/>
                </a:lnTo>
                <a:lnTo>
                  <a:pt x="1415922" y="904739"/>
                </a:lnTo>
                <a:lnTo>
                  <a:pt x="1380020" y="908888"/>
                </a:lnTo>
                <a:lnTo>
                  <a:pt x="264579" y="908888"/>
                </a:lnTo>
                <a:lnTo>
                  <a:pt x="194242" y="892655"/>
                </a:lnTo>
                <a:lnTo>
                  <a:pt x="131039" y="846844"/>
                </a:lnTo>
                <a:lnTo>
                  <a:pt x="102901" y="814201"/>
                </a:lnTo>
                <a:lnTo>
                  <a:pt x="77492" y="775787"/>
                </a:lnTo>
                <a:lnTo>
                  <a:pt x="55127" y="732144"/>
                </a:lnTo>
                <a:lnTo>
                  <a:pt x="36122" y="683814"/>
                </a:lnTo>
                <a:lnTo>
                  <a:pt x="20791" y="631337"/>
                </a:lnTo>
                <a:lnTo>
                  <a:pt x="9450" y="575255"/>
                </a:lnTo>
                <a:lnTo>
                  <a:pt x="2415" y="516111"/>
                </a:lnTo>
                <a:lnTo>
                  <a:pt x="0" y="454444"/>
                </a:lnTo>
                <a:lnTo>
                  <a:pt x="2415" y="392779"/>
                </a:lnTo>
                <a:lnTo>
                  <a:pt x="9450" y="333636"/>
                </a:lnTo>
                <a:lnTo>
                  <a:pt x="20791" y="277556"/>
                </a:lnTo>
                <a:lnTo>
                  <a:pt x="36122" y="225079"/>
                </a:lnTo>
                <a:lnTo>
                  <a:pt x="55127" y="176749"/>
                </a:lnTo>
                <a:lnTo>
                  <a:pt x="77492" y="133105"/>
                </a:lnTo>
                <a:lnTo>
                  <a:pt x="102901" y="94690"/>
                </a:lnTo>
                <a:lnTo>
                  <a:pt x="131039" y="62046"/>
                </a:lnTo>
                <a:lnTo>
                  <a:pt x="161591" y="35713"/>
                </a:lnTo>
                <a:lnTo>
                  <a:pt x="228676" y="4148"/>
                </a:lnTo>
                <a:lnTo>
                  <a:pt x="264579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808170" y="2885179"/>
            <a:ext cx="1431236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23215" marR="5080" lvl="0" indent="-311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Core System design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28659" y="4159496"/>
            <a:ext cx="1368425" cy="854761"/>
          </a:xfrm>
          <a:custGeom>
            <a:avLst/>
            <a:gdLst/>
            <a:ahLst/>
            <a:cxnLst/>
            <a:rect l="l" t="t" r="r" b="b"/>
            <a:pathLst>
              <a:path w="1368425" h="909320" extrusionOk="0">
                <a:moveTo>
                  <a:pt x="220103" y="0"/>
                </a:moveTo>
                <a:lnTo>
                  <a:pt x="1148041" y="0"/>
                </a:lnTo>
                <a:lnTo>
                  <a:pt x="1177909" y="4148"/>
                </a:lnTo>
                <a:lnTo>
                  <a:pt x="1233718" y="35713"/>
                </a:lnTo>
                <a:lnTo>
                  <a:pt x="1282542" y="94690"/>
                </a:lnTo>
                <a:lnTo>
                  <a:pt x="1303680" y="133105"/>
                </a:lnTo>
                <a:lnTo>
                  <a:pt x="1322285" y="176749"/>
                </a:lnTo>
                <a:lnTo>
                  <a:pt x="1338095" y="225079"/>
                </a:lnTo>
                <a:lnTo>
                  <a:pt x="1350849" y="277556"/>
                </a:lnTo>
                <a:lnTo>
                  <a:pt x="1360283" y="333636"/>
                </a:lnTo>
                <a:lnTo>
                  <a:pt x="1366136" y="392779"/>
                </a:lnTo>
                <a:lnTo>
                  <a:pt x="1368145" y="454444"/>
                </a:lnTo>
                <a:lnTo>
                  <a:pt x="1366136" y="516111"/>
                </a:lnTo>
                <a:lnTo>
                  <a:pt x="1360283" y="575255"/>
                </a:lnTo>
                <a:lnTo>
                  <a:pt x="1350849" y="631337"/>
                </a:lnTo>
                <a:lnTo>
                  <a:pt x="1338095" y="683814"/>
                </a:lnTo>
                <a:lnTo>
                  <a:pt x="1322285" y="732144"/>
                </a:lnTo>
                <a:lnTo>
                  <a:pt x="1303680" y="775787"/>
                </a:lnTo>
                <a:lnTo>
                  <a:pt x="1282542" y="814201"/>
                </a:lnTo>
                <a:lnTo>
                  <a:pt x="1259134" y="846844"/>
                </a:lnTo>
                <a:lnTo>
                  <a:pt x="1206555" y="892655"/>
                </a:lnTo>
                <a:lnTo>
                  <a:pt x="1148041" y="908888"/>
                </a:lnTo>
                <a:lnTo>
                  <a:pt x="220103" y="908888"/>
                </a:lnTo>
                <a:lnTo>
                  <a:pt x="161589" y="892655"/>
                </a:lnTo>
                <a:lnTo>
                  <a:pt x="109011" y="846844"/>
                </a:lnTo>
                <a:lnTo>
                  <a:pt x="85602" y="814201"/>
                </a:lnTo>
                <a:lnTo>
                  <a:pt x="64465" y="775787"/>
                </a:lnTo>
                <a:lnTo>
                  <a:pt x="45860" y="732144"/>
                </a:lnTo>
                <a:lnTo>
                  <a:pt x="30049" y="683814"/>
                </a:lnTo>
                <a:lnTo>
                  <a:pt x="17296" y="631337"/>
                </a:lnTo>
                <a:lnTo>
                  <a:pt x="7862" y="575255"/>
                </a:lnTo>
                <a:lnTo>
                  <a:pt x="2009" y="516111"/>
                </a:lnTo>
                <a:lnTo>
                  <a:pt x="0" y="454444"/>
                </a:lnTo>
                <a:lnTo>
                  <a:pt x="2009" y="392779"/>
                </a:lnTo>
                <a:lnTo>
                  <a:pt x="7862" y="333636"/>
                </a:lnTo>
                <a:lnTo>
                  <a:pt x="17296" y="277556"/>
                </a:lnTo>
                <a:lnTo>
                  <a:pt x="30049" y="225079"/>
                </a:lnTo>
                <a:lnTo>
                  <a:pt x="45860" y="176749"/>
                </a:lnTo>
                <a:lnTo>
                  <a:pt x="64465" y="133105"/>
                </a:lnTo>
                <a:lnTo>
                  <a:pt x="85602" y="94690"/>
                </a:lnTo>
                <a:lnTo>
                  <a:pt x="109011" y="62046"/>
                </a:lnTo>
                <a:lnTo>
                  <a:pt x="161589" y="16233"/>
                </a:lnTo>
                <a:lnTo>
                  <a:pt x="220103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7388468" y="4308184"/>
            <a:ext cx="86253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889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Name design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6596613" y="2736492"/>
            <a:ext cx="2232659" cy="854761"/>
          </a:xfrm>
          <a:custGeom>
            <a:avLst/>
            <a:gdLst/>
            <a:ahLst/>
            <a:cxnLst/>
            <a:rect l="l" t="t" r="r" b="b"/>
            <a:pathLst>
              <a:path w="2232659" h="909320" extrusionOk="0">
                <a:moveTo>
                  <a:pt x="359117" y="0"/>
                </a:moveTo>
                <a:lnTo>
                  <a:pt x="1873122" y="0"/>
                </a:lnTo>
                <a:lnTo>
                  <a:pt x="1915003" y="3057"/>
                </a:lnTo>
                <a:lnTo>
                  <a:pt x="1955465" y="12002"/>
                </a:lnTo>
                <a:lnTo>
                  <a:pt x="1994238" y="26494"/>
                </a:lnTo>
                <a:lnTo>
                  <a:pt x="2031054" y="46191"/>
                </a:lnTo>
                <a:lnTo>
                  <a:pt x="2065642" y="70752"/>
                </a:lnTo>
                <a:lnTo>
                  <a:pt x="2097733" y="99837"/>
                </a:lnTo>
                <a:lnTo>
                  <a:pt x="2127057" y="133105"/>
                </a:lnTo>
                <a:lnTo>
                  <a:pt x="2153346" y="170214"/>
                </a:lnTo>
                <a:lnTo>
                  <a:pt x="2176330" y="210824"/>
                </a:lnTo>
                <a:lnTo>
                  <a:pt x="2195739" y="254593"/>
                </a:lnTo>
                <a:lnTo>
                  <a:pt x="2211304" y="301180"/>
                </a:lnTo>
                <a:lnTo>
                  <a:pt x="2222756" y="350245"/>
                </a:lnTo>
                <a:lnTo>
                  <a:pt x="2229824" y="401447"/>
                </a:lnTo>
                <a:lnTo>
                  <a:pt x="2232240" y="454444"/>
                </a:lnTo>
                <a:lnTo>
                  <a:pt x="2229824" y="507443"/>
                </a:lnTo>
                <a:lnTo>
                  <a:pt x="2222756" y="558646"/>
                </a:lnTo>
                <a:lnTo>
                  <a:pt x="2211304" y="607712"/>
                </a:lnTo>
                <a:lnTo>
                  <a:pt x="2195739" y="654300"/>
                </a:lnTo>
                <a:lnTo>
                  <a:pt x="2176330" y="698069"/>
                </a:lnTo>
                <a:lnTo>
                  <a:pt x="2153346" y="738678"/>
                </a:lnTo>
                <a:lnTo>
                  <a:pt x="2127057" y="775787"/>
                </a:lnTo>
                <a:lnTo>
                  <a:pt x="2097733" y="809054"/>
                </a:lnTo>
                <a:lnTo>
                  <a:pt x="2065642" y="838138"/>
                </a:lnTo>
                <a:lnTo>
                  <a:pt x="2031054" y="862699"/>
                </a:lnTo>
                <a:lnTo>
                  <a:pt x="1994238" y="882395"/>
                </a:lnTo>
                <a:lnTo>
                  <a:pt x="1955465" y="896886"/>
                </a:lnTo>
                <a:lnTo>
                  <a:pt x="1915003" y="905830"/>
                </a:lnTo>
                <a:lnTo>
                  <a:pt x="1873122" y="908888"/>
                </a:lnTo>
                <a:lnTo>
                  <a:pt x="359117" y="908888"/>
                </a:lnTo>
                <a:lnTo>
                  <a:pt x="317237" y="905830"/>
                </a:lnTo>
                <a:lnTo>
                  <a:pt x="276775" y="896886"/>
                </a:lnTo>
                <a:lnTo>
                  <a:pt x="238002" y="882395"/>
                </a:lnTo>
                <a:lnTo>
                  <a:pt x="201186" y="862699"/>
                </a:lnTo>
                <a:lnTo>
                  <a:pt x="166598" y="838138"/>
                </a:lnTo>
                <a:lnTo>
                  <a:pt x="134507" y="809054"/>
                </a:lnTo>
                <a:lnTo>
                  <a:pt x="105182" y="775787"/>
                </a:lnTo>
                <a:lnTo>
                  <a:pt x="78893" y="738678"/>
                </a:lnTo>
                <a:lnTo>
                  <a:pt x="55910" y="698069"/>
                </a:lnTo>
                <a:lnTo>
                  <a:pt x="36501" y="654300"/>
                </a:lnTo>
                <a:lnTo>
                  <a:pt x="20936" y="607712"/>
                </a:lnTo>
                <a:lnTo>
                  <a:pt x="9484" y="558646"/>
                </a:lnTo>
                <a:lnTo>
                  <a:pt x="2416" y="507443"/>
                </a:lnTo>
                <a:lnTo>
                  <a:pt x="0" y="454444"/>
                </a:lnTo>
                <a:lnTo>
                  <a:pt x="2416" y="401447"/>
                </a:lnTo>
                <a:lnTo>
                  <a:pt x="9484" y="350245"/>
                </a:lnTo>
                <a:lnTo>
                  <a:pt x="20936" y="301180"/>
                </a:lnTo>
                <a:lnTo>
                  <a:pt x="36501" y="254593"/>
                </a:lnTo>
                <a:lnTo>
                  <a:pt x="55910" y="210824"/>
                </a:lnTo>
                <a:lnTo>
                  <a:pt x="78893" y="170214"/>
                </a:lnTo>
                <a:lnTo>
                  <a:pt x="105182" y="133105"/>
                </a:lnTo>
                <a:lnTo>
                  <a:pt x="134507" y="99837"/>
                </a:lnTo>
                <a:lnTo>
                  <a:pt x="166598" y="70752"/>
                </a:lnTo>
                <a:lnTo>
                  <a:pt x="201186" y="46191"/>
                </a:lnTo>
                <a:lnTo>
                  <a:pt x="238002" y="26494"/>
                </a:lnTo>
                <a:lnTo>
                  <a:pt x="276775" y="12002"/>
                </a:lnTo>
                <a:lnTo>
                  <a:pt x="317237" y="3057"/>
                </a:lnTo>
                <a:lnTo>
                  <a:pt x="359117" y="0"/>
                </a:lnTo>
                <a:close/>
              </a:path>
            </a:pathLst>
          </a:custGeom>
          <a:noFill/>
          <a:ln w="25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6808269" y="2900789"/>
            <a:ext cx="183996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9379" marR="5080" lvl="0" indent="-10731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Conflict analysis and resolution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2564158" y="2736492"/>
            <a:ext cx="1703704" cy="854761"/>
          </a:xfrm>
          <a:custGeom>
            <a:avLst/>
            <a:gdLst/>
            <a:ahLst/>
            <a:cxnLst/>
            <a:rect l="l" t="t" r="r" b="b"/>
            <a:pathLst>
              <a:path w="1703704" h="909320" extrusionOk="0">
                <a:moveTo>
                  <a:pt x="274040" y="0"/>
                </a:moveTo>
                <a:lnTo>
                  <a:pt x="1429334" y="0"/>
                </a:lnTo>
                <a:lnTo>
                  <a:pt x="1463708" y="3540"/>
                </a:lnTo>
                <a:lnTo>
                  <a:pt x="1528378" y="30589"/>
                </a:lnTo>
                <a:lnTo>
                  <a:pt x="1585898" y="81422"/>
                </a:lnTo>
                <a:lnTo>
                  <a:pt x="1611334" y="114693"/>
                </a:lnTo>
                <a:lnTo>
                  <a:pt x="1634212" y="152631"/>
                </a:lnTo>
                <a:lnTo>
                  <a:pt x="1654275" y="194812"/>
                </a:lnTo>
                <a:lnTo>
                  <a:pt x="1671266" y="240809"/>
                </a:lnTo>
                <a:lnTo>
                  <a:pt x="1684928" y="290197"/>
                </a:lnTo>
                <a:lnTo>
                  <a:pt x="1695005" y="342549"/>
                </a:lnTo>
                <a:lnTo>
                  <a:pt x="1701239" y="397440"/>
                </a:lnTo>
                <a:lnTo>
                  <a:pt x="1703374" y="454444"/>
                </a:lnTo>
                <a:lnTo>
                  <a:pt x="1701239" y="511450"/>
                </a:lnTo>
                <a:lnTo>
                  <a:pt x="1695005" y="566342"/>
                </a:lnTo>
                <a:lnTo>
                  <a:pt x="1684928" y="618695"/>
                </a:lnTo>
                <a:lnTo>
                  <a:pt x="1671266" y="668083"/>
                </a:lnTo>
                <a:lnTo>
                  <a:pt x="1654275" y="714081"/>
                </a:lnTo>
                <a:lnTo>
                  <a:pt x="1634212" y="756261"/>
                </a:lnTo>
                <a:lnTo>
                  <a:pt x="1611334" y="794199"/>
                </a:lnTo>
                <a:lnTo>
                  <a:pt x="1585898" y="827469"/>
                </a:lnTo>
                <a:lnTo>
                  <a:pt x="1558160" y="855644"/>
                </a:lnTo>
                <a:lnTo>
                  <a:pt x="1496809" y="895009"/>
                </a:lnTo>
                <a:lnTo>
                  <a:pt x="1429334" y="908888"/>
                </a:lnTo>
                <a:lnTo>
                  <a:pt x="274040" y="908888"/>
                </a:lnTo>
                <a:lnTo>
                  <a:pt x="206565" y="895009"/>
                </a:lnTo>
                <a:lnTo>
                  <a:pt x="145213" y="855644"/>
                </a:lnTo>
                <a:lnTo>
                  <a:pt x="117476" y="827469"/>
                </a:lnTo>
                <a:lnTo>
                  <a:pt x="92040" y="794199"/>
                </a:lnTo>
                <a:lnTo>
                  <a:pt x="69162" y="756261"/>
                </a:lnTo>
                <a:lnTo>
                  <a:pt x="49099" y="714081"/>
                </a:lnTo>
                <a:lnTo>
                  <a:pt x="32108" y="668083"/>
                </a:lnTo>
                <a:lnTo>
                  <a:pt x="18446" y="618695"/>
                </a:lnTo>
                <a:lnTo>
                  <a:pt x="8369" y="566342"/>
                </a:lnTo>
                <a:lnTo>
                  <a:pt x="2135" y="511450"/>
                </a:lnTo>
                <a:lnTo>
                  <a:pt x="0" y="454444"/>
                </a:lnTo>
                <a:lnTo>
                  <a:pt x="2135" y="397440"/>
                </a:lnTo>
                <a:lnTo>
                  <a:pt x="8369" y="342549"/>
                </a:lnTo>
                <a:lnTo>
                  <a:pt x="18446" y="290197"/>
                </a:lnTo>
                <a:lnTo>
                  <a:pt x="32108" y="240809"/>
                </a:lnTo>
                <a:lnTo>
                  <a:pt x="49099" y="194812"/>
                </a:lnTo>
                <a:lnTo>
                  <a:pt x="69162" y="152631"/>
                </a:lnTo>
                <a:lnTo>
                  <a:pt x="92040" y="114693"/>
                </a:lnTo>
                <a:lnTo>
                  <a:pt x="117476" y="81422"/>
                </a:lnTo>
                <a:lnTo>
                  <a:pt x="145213" y="53246"/>
                </a:lnTo>
                <a:lnTo>
                  <a:pt x="206565" y="13879"/>
                </a:lnTo>
                <a:lnTo>
                  <a:pt x="27404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2751202" y="2756333"/>
            <a:ext cx="1466995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-63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Aspect identification and design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4580391" y="2736492"/>
            <a:ext cx="1666875" cy="854761"/>
          </a:xfrm>
          <a:custGeom>
            <a:avLst/>
            <a:gdLst/>
            <a:ahLst/>
            <a:cxnLst/>
            <a:rect l="l" t="t" r="r" b="b"/>
            <a:pathLst>
              <a:path w="1666875" h="909320" extrusionOk="0">
                <a:moveTo>
                  <a:pt x="268071" y="0"/>
                </a:moveTo>
                <a:lnTo>
                  <a:pt x="1398244" y="0"/>
                </a:lnTo>
                <a:lnTo>
                  <a:pt x="1431871" y="3540"/>
                </a:lnTo>
                <a:lnTo>
                  <a:pt x="1495134" y="30589"/>
                </a:lnTo>
                <a:lnTo>
                  <a:pt x="1551401" y="81422"/>
                </a:lnTo>
                <a:lnTo>
                  <a:pt x="1576283" y="114693"/>
                </a:lnTo>
                <a:lnTo>
                  <a:pt x="1598662" y="152631"/>
                </a:lnTo>
                <a:lnTo>
                  <a:pt x="1618288" y="194812"/>
                </a:lnTo>
                <a:lnTo>
                  <a:pt x="1634908" y="240809"/>
                </a:lnTo>
                <a:lnTo>
                  <a:pt x="1648272" y="290197"/>
                </a:lnTo>
                <a:lnTo>
                  <a:pt x="1658129" y="342549"/>
                </a:lnTo>
                <a:lnTo>
                  <a:pt x="1664227" y="397440"/>
                </a:lnTo>
                <a:lnTo>
                  <a:pt x="1666316" y="454444"/>
                </a:lnTo>
                <a:lnTo>
                  <a:pt x="1664227" y="511450"/>
                </a:lnTo>
                <a:lnTo>
                  <a:pt x="1658129" y="566342"/>
                </a:lnTo>
                <a:lnTo>
                  <a:pt x="1648272" y="618695"/>
                </a:lnTo>
                <a:lnTo>
                  <a:pt x="1634908" y="668083"/>
                </a:lnTo>
                <a:lnTo>
                  <a:pt x="1618288" y="714081"/>
                </a:lnTo>
                <a:lnTo>
                  <a:pt x="1598662" y="756261"/>
                </a:lnTo>
                <a:lnTo>
                  <a:pt x="1576283" y="794199"/>
                </a:lnTo>
                <a:lnTo>
                  <a:pt x="1551401" y="827469"/>
                </a:lnTo>
                <a:lnTo>
                  <a:pt x="1524268" y="855644"/>
                </a:lnTo>
                <a:lnTo>
                  <a:pt x="1464252" y="895009"/>
                </a:lnTo>
                <a:lnTo>
                  <a:pt x="1398244" y="908888"/>
                </a:lnTo>
                <a:lnTo>
                  <a:pt x="268071" y="908888"/>
                </a:lnTo>
                <a:lnTo>
                  <a:pt x="202063" y="895009"/>
                </a:lnTo>
                <a:lnTo>
                  <a:pt x="142047" y="855644"/>
                </a:lnTo>
                <a:lnTo>
                  <a:pt x="114914" y="827469"/>
                </a:lnTo>
                <a:lnTo>
                  <a:pt x="90032" y="794199"/>
                </a:lnTo>
                <a:lnTo>
                  <a:pt x="67653" y="756261"/>
                </a:lnTo>
                <a:lnTo>
                  <a:pt x="48028" y="714081"/>
                </a:lnTo>
                <a:lnTo>
                  <a:pt x="31407" y="668083"/>
                </a:lnTo>
                <a:lnTo>
                  <a:pt x="18043" y="618695"/>
                </a:lnTo>
                <a:lnTo>
                  <a:pt x="8186" y="566342"/>
                </a:lnTo>
                <a:lnTo>
                  <a:pt x="2088" y="511450"/>
                </a:lnTo>
                <a:lnTo>
                  <a:pt x="0" y="454444"/>
                </a:lnTo>
                <a:lnTo>
                  <a:pt x="2088" y="397440"/>
                </a:lnTo>
                <a:lnTo>
                  <a:pt x="8186" y="342549"/>
                </a:lnTo>
                <a:lnTo>
                  <a:pt x="18043" y="290197"/>
                </a:lnTo>
                <a:lnTo>
                  <a:pt x="31407" y="240809"/>
                </a:lnTo>
                <a:lnTo>
                  <a:pt x="48028" y="194812"/>
                </a:lnTo>
                <a:lnTo>
                  <a:pt x="67653" y="152631"/>
                </a:lnTo>
                <a:lnTo>
                  <a:pt x="90032" y="114693"/>
                </a:lnTo>
                <a:lnTo>
                  <a:pt x="114914" y="81422"/>
                </a:lnTo>
                <a:lnTo>
                  <a:pt x="142047" y="53246"/>
                </a:lnTo>
                <a:lnTo>
                  <a:pt x="202063" y="13879"/>
                </a:lnTo>
                <a:lnTo>
                  <a:pt x="268071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4649455" y="2885179"/>
            <a:ext cx="1419597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44805" marR="5080" lvl="0" indent="-33274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Composition design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1404155" y="1961527"/>
            <a:ext cx="6353034" cy="2174621"/>
            <a:chOff x="1251753" y="1700808"/>
            <a:chExt cx="6353034" cy="2314904"/>
          </a:xfrm>
        </p:grpSpPr>
        <p:sp>
          <p:nvSpPr>
            <p:cNvPr id="444" name="Google Shape;444;p42"/>
            <p:cNvSpPr/>
            <p:nvPr/>
          </p:nvSpPr>
          <p:spPr>
            <a:xfrm>
              <a:off x="2112152" y="2980240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 h="120000" extrusionOk="0">
                  <a:moveTo>
                    <a:pt x="0" y="0"/>
                  </a:moveTo>
                  <a:lnTo>
                    <a:pt x="274459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2310415" y="293578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 extrusionOk="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4115125" y="2980240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89" h="120000" extrusionOk="0">
                  <a:moveTo>
                    <a:pt x="0" y="0"/>
                  </a:moveTo>
                  <a:lnTo>
                    <a:pt x="287718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4326641" y="293578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 extrusionOk="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6094309" y="2980240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20" h="120000" extrusionOk="0">
                  <a:moveTo>
                    <a:pt x="0" y="0"/>
                  </a:moveTo>
                  <a:lnTo>
                    <a:pt x="324751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6342865" y="293578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 extrusionOk="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7560332" y="3434687"/>
              <a:ext cx="0" cy="581025"/>
            </a:xfrm>
            <a:custGeom>
              <a:avLst/>
              <a:gdLst/>
              <a:ahLst/>
              <a:cxnLst/>
              <a:rect l="l" t="t" r="r" b="b"/>
              <a:pathLst>
                <a:path w="120000" h="581025" extrusionOk="0">
                  <a:moveTo>
                    <a:pt x="0" y="0"/>
                  </a:moveTo>
                  <a:lnTo>
                    <a:pt x="0" y="580783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7515887" y="3939272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 extrusionOk="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1296197" y="1714962"/>
              <a:ext cx="6270625" cy="817880"/>
            </a:xfrm>
            <a:custGeom>
              <a:avLst/>
              <a:gdLst/>
              <a:ahLst/>
              <a:cxnLst/>
              <a:rect l="l" t="t" r="r" b="b"/>
              <a:pathLst>
                <a:path w="6270625" h="817880" extrusionOk="0">
                  <a:moveTo>
                    <a:pt x="6270485" y="817511"/>
                  </a:moveTo>
                  <a:lnTo>
                    <a:pt x="6270485" y="0"/>
                  </a:lnTo>
                  <a:lnTo>
                    <a:pt x="0" y="0"/>
                  </a:lnTo>
                  <a:lnTo>
                    <a:pt x="0" y="779005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1251753" y="2417767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 extrusionOk="0">
                  <a:moveTo>
                    <a:pt x="0" y="0"/>
                  </a:moveTo>
                  <a:lnTo>
                    <a:pt x="44450" y="76200"/>
                  </a:lnTo>
                  <a:lnTo>
                    <a:pt x="8890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263651" y="1700808"/>
              <a:ext cx="6985" cy="800100"/>
            </a:xfrm>
            <a:custGeom>
              <a:avLst/>
              <a:gdLst/>
              <a:ahLst/>
              <a:cxnLst/>
              <a:rect l="l" t="t" r="r" b="b"/>
              <a:pathLst>
                <a:path w="6985" h="800100" extrusionOk="0">
                  <a:moveTo>
                    <a:pt x="6743" y="0"/>
                  </a:moveTo>
                  <a:lnTo>
                    <a:pt x="0" y="79984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219845" y="2424079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0" y="0"/>
                  </a:moveTo>
                  <a:lnTo>
                    <a:pt x="43815" y="76568"/>
                  </a:lnTo>
                  <a:lnTo>
                    <a:pt x="88900" y="74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5255948" y="1719127"/>
              <a:ext cx="5080" cy="781685"/>
            </a:xfrm>
            <a:custGeom>
              <a:avLst/>
              <a:gdLst/>
              <a:ahLst/>
              <a:cxnLst/>
              <a:rect l="l" t="t" r="r" b="b"/>
              <a:pathLst>
                <a:path w="5079" h="781685" extrusionOk="0">
                  <a:moveTo>
                    <a:pt x="0" y="0"/>
                  </a:moveTo>
                  <a:lnTo>
                    <a:pt x="5041" y="78151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5216048" y="2424167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88900" y="0"/>
                  </a:moveTo>
                  <a:lnTo>
                    <a:pt x="44932" y="76479"/>
                  </a:lnTo>
                  <a:lnTo>
                    <a:pt x="0" y="571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58" name="Google Shape;458;p42"/>
          <p:cNvSpPr txBox="1"/>
          <p:nvPr/>
        </p:nvSpPr>
        <p:spPr>
          <a:xfrm>
            <a:off x="793179" y="4679976"/>
            <a:ext cx="1638935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20256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Software requirements</a:t>
            </a:r>
            <a:endParaRPr sz="18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459" name="Google Shape;459;p42"/>
          <p:cNvGrpSpPr/>
          <p:nvPr/>
        </p:nvGrpSpPr>
        <p:grpSpPr>
          <a:xfrm>
            <a:off x="1398312" y="3562047"/>
            <a:ext cx="5630891" cy="1392196"/>
            <a:chOff x="1245910" y="3404576"/>
            <a:chExt cx="5630891" cy="1482006"/>
          </a:xfrm>
        </p:grpSpPr>
        <p:sp>
          <p:nvSpPr>
            <p:cNvPr id="460" name="Google Shape;460;p42"/>
            <p:cNvSpPr/>
            <p:nvPr/>
          </p:nvSpPr>
          <p:spPr>
            <a:xfrm>
              <a:off x="1289972" y="3459833"/>
              <a:ext cx="5715" cy="1111250"/>
            </a:xfrm>
            <a:custGeom>
              <a:avLst/>
              <a:gdLst/>
              <a:ahLst/>
              <a:cxnLst/>
              <a:rect l="l" t="t" r="r" b="b"/>
              <a:pathLst>
                <a:path w="5715" h="1111250" extrusionOk="0">
                  <a:moveTo>
                    <a:pt x="5664" y="1110970"/>
                  </a:moveTo>
                  <a:lnTo>
                    <a:pt x="0" y="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1245910" y="3459828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0" y="76428"/>
                  </a:moveTo>
                  <a:lnTo>
                    <a:pt x="44069" y="0"/>
                  </a:lnTo>
                  <a:lnTo>
                    <a:pt x="88900" y="7598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1702850" y="3424353"/>
              <a:ext cx="890269" cy="1134745"/>
            </a:xfrm>
            <a:custGeom>
              <a:avLst/>
              <a:gdLst/>
              <a:ahLst/>
              <a:cxnLst/>
              <a:rect l="l" t="t" r="r" b="b"/>
              <a:pathLst>
                <a:path w="890269" h="1134745" extrusionOk="0">
                  <a:moveTo>
                    <a:pt x="0" y="1134389"/>
                  </a:moveTo>
                  <a:lnTo>
                    <a:pt x="890168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2511012" y="3424359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 extrusionOk="0">
                  <a:moveTo>
                    <a:pt x="69938" y="87388"/>
                  </a:moveTo>
                  <a:lnTo>
                    <a:pt x="82003" y="0"/>
                  </a:lnTo>
                  <a:lnTo>
                    <a:pt x="0" y="3251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3263442" y="3434687"/>
              <a:ext cx="725805" cy="1212850"/>
            </a:xfrm>
            <a:custGeom>
              <a:avLst/>
              <a:gdLst/>
              <a:ahLst/>
              <a:cxnLst/>
              <a:rect l="l" t="t" r="r" b="b"/>
              <a:pathLst>
                <a:path w="725804" h="1212850" extrusionOk="0">
                  <a:moveTo>
                    <a:pt x="0" y="0"/>
                  </a:moveTo>
                  <a:lnTo>
                    <a:pt x="725551" y="121239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3911728" y="4558872"/>
              <a:ext cx="77470" cy="88265"/>
            </a:xfrm>
            <a:custGeom>
              <a:avLst/>
              <a:gdLst/>
              <a:ahLst/>
              <a:cxnLst/>
              <a:rect l="l" t="t" r="r" b="b"/>
              <a:pathLst>
                <a:path w="77470" h="88264" extrusionOk="0">
                  <a:moveTo>
                    <a:pt x="76288" y="0"/>
                  </a:moveTo>
                  <a:lnTo>
                    <a:pt x="77266" y="88214"/>
                  </a:lnTo>
                  <a:lnTo>
                    <a:pt x="0" y="45643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4667104" y="3434687"/>
              <a:ext cx="594360" cy="1221105"/>
            </a:xfrm>
            <a:custGeom>
              <a:avLst/>
              <a:gdLst/>
              <a:ahLst/>
              <a:cxnLst/>
              <a:rect l="l" t="t" r="r" b="b"/>
              <a:pathLst>
                <a:path w="594360" h="1221104" extrusionOk="0">
                  <a:moveTo>
                    <a:pt x="594042" y="0"/>
                  </a:moveTo>
                  <a:lnTo>
                    <a:pt x="0" y="122052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4660477" y="4567242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10" h="88264" extrusionOk="0">
                  <a:moveTo>
                    <a:pt x="0" y="0"/>
                  </a:moveTo>
                  <a:lnTo>
                    <a:pt x="6629" y="87972"/>
                  </a:lnTo>
                  <a:lnTo>
                    <a:pt x="79933" y="3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310792" y="3404576"/>
              <a:ext cx="1365250" cy="1225550"/>
            </a:xfrm>
            <a:custGeom>
              <a:avLst/>
              <a:gdLst/>
              <a:ahLst/>
              <a:cxnLst/>
              <a:rect l="l" t="t" r="r" b="b"/>
              <a:pathLst>
                <a:path w="1365250" h="1225550" extrusionOk="0">
                  <a:moveTo>
                    <a:pt x="1364653" y="0"/>
                  </a:moveTo>
                  <a:lnTo>
                    <a:pt x="0" y="122516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310793" y="4545761"/>
              <a:ext cx="86995" cy="84455"/>
            </a:xfrm>
            <a:custGeom>
              <a:avLst/>
              <a:gdLst/>
              <a:ahLst/>
              <a:cxnLst/>
              <a:rect l="l" t="t" r="r" b="b"/>
              <a:pathLst>
                <a:path w="86995" h="84454" extrusionOk="0">
                  <a:moveTo>
                    <a:pt x="27000" y="0"/>
                  </a:moveTo>
                  <a:lnTo>
                    <a:pt x="0" y="83985"/>
                  </a:lnTo>
                  <a:lnTo>
                    <a:pt x="86398" y="6615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616326" y="4495062"/>
              <a:ext cx="1260475" cy="370205"/>
            </a:xfrm>
            <a:custGeom>
              <a:avLst/>
              <a:gdLst/>
              <a:ahLst/>
              <a:cxnLst/>
              <a:rect l="l" t="t" r="r" b="b"/>
              <a:pathLst>
                <a:path w="1260475" h="370204" extrusionOk="0">
                  <a:moveTo>
                    <a:pt x="1259928" y="0"/>
                  </a:moveTo>
                  <a:lnTo>
                    <a:pt x="0" y="36991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616326" y="480085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60591" y="0"/>
                  </a:moveTo>
                  <a:lnTo>
                    <a:pt x="0" y="64122"/>
                  </a:lnTo>
                  <a:lnTo>
                    <a:pt x="85636" y="85293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72" name="Google Shape;472;p42"/>
          <p:cNvSpPr txBox="1"/>
          <p:nvPr/>
        </p:nvSpPr>
        <p:spPr>
          <a:xfrm>
            <a:off x="4073200" y="4780507"/>
            <a:ext cx="1666873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Design models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6571467" y="5462536"/>
            <a:ext cx="1985368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67665" marR="5080" lvl="0" indent="-355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Program naming standards</a:t>
            </a:r>
            <a:endParaRPr sz="1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474" name="Google Shape;474;p42"/>
          <p:cNvGrpSpPr/>
          <p:nvPr/>
        </p:nvGrpSpPr>
        <p:grpSpPr>
          <a:xfrm>
            <a:off x="7668287" y="5013357"/>
            <a:ext cx="88900" cy="403843"/>
            <a:chOff x="7515886" y="4949508"/>
            <a:chExt cx="88900" cy="429895"/>
          </a:xfrm>
        </p:grpSpPr>
        <p:sp>
          <p:nvSpPr>
            <p:cNvPr id="475" name="Google Shape;475;p42"/>
            <p:cNvSpPr/>
            <p:nvPr/>
          </p:nvSpPr>
          <p:spPr>
            <a:xfrm>
              <a:off x="7560331" y="4949508"/>
              <a:ext cx="0" cy="429895"/>
            </a:xfrm>
            <a:custGeom>
              <a:avLst/>
              <a:gdLst/>
              <a:ahLst/>
              <a:cxnLst/>
              <a:rect l="l" t="t" r="r" b="b"/>
              <a:pathLst>
                <a:path w="120000" h="429895" extrusionOk="0">
                  <a:moveTo>
                    <a:pt x="0" y="0"/>
                  </a:moveTo>
                  <a:lnTo>
                    <a:pt x="0" y="42929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7515886" y="5302610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 extrusionOk="0">
                  <a:moveTo>
                    <a:pt x="88900" y="0"/>
                  </a:moveTo>
                  <a:lnTo>
                    <a:pt x="44450" y="76199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77" name="Google Shape;477;p42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8923487" y="1592209"/>
            <a:ext cx="3075838" cy="234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21621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lang="en-US" sz="1850" b="1" dirty="0" err="1">
                <a:solidFill>
                  <a:schemeClr val="dk1"/>
                </a:solidFill>
              </a:rPr>
              <a:t>AOP는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핵심기능과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공통기능을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분리시켜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놓고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공통기능을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필요로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하는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핵심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기능에서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사용하는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방식의</a:t>
            </a:r>
            <a:r>
              <a:rPr lang="en-US" sz="1850" b="1" dirty="0">
                <a:solidFill>
                  <a:schemeClr val="dk1"/>
                </a:solidFill>
              </a:rPr>
              <a:t> </a:t>
            </a:r>
            <a:r>
              <a:rPr lang="en-US" sz="1850" b="1" dirty="0" err="1">
                <a:solidFill>
                  <a:schemeClr val="dk1"/>
                </a:solidFill>
              </a:rPr>
              <a:t>설계</a:t>
            </a:r>
            <a:endParaRPr sz="1850" b="1" dirty="0">
              <a:solidFill>
                <a:schemeClr val="dk1"/>
              </a:solidFill>
            </a:endParaRPr>
          </a:p>
        </p:txBody>
      </p:sp>
      <p:pic>
        <p:nvPicPr>
          <p:cNvPr id="479" name="Google Shape;4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275" y="3773600"/>
            <a:ext cx="2999999" cy="2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1518774" y="809098"/>
            <a:ext cx="5379085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ASPECT-ORIENTED MODEL</a:t>
            </a:r>
            <a:endParaRPr/>
          </a:p>
        </p:txBody>
      </p:sp>
      <p:sp>
        <p:nvSpPr>
          <p:cNvPr id="485" name="Google Shape;485;p43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943429" y="1652460"/>
            <a:ext cx="10465138" cy="413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관심사 분리 와 Modularity를 증가시키는 것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 메소드와 일종의 도구(운영자 개발자들에게 필요)를 포함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Concerning: 고객 또는 기술적 관심이 요구하는 속성, 시스템의 전체 아키텍처에 퍼져 있음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여러 모듈의 교차 문제(Cross cutting concern)는 Aspect-Oriented Programming으로 구현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결합점(join point), 교차점(pointcut), 충고(advice), 도입(introduction), 애스펙트(aspect) 등의 개념과 프로그램 구성물 확장이 가능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Cross cutting concerning 코드는 재사용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aspect weaver에 의해 생성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1461299" y="887525"/>
            <a:ext cx="92694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RATIONAL UNIFIED PROCESS (RUP) MODEL</a:t>
            </a:r>
            <a:endParaRPr dirty="0"/>
          </a:p>
        </p:txBody>
      </p:sp>
      <p:sp>
        <p:nvSpPr>
          <p:cNvPr id="492" name="Google Shape;492;p44"/>
          <p:cNvSpPr txBox="1"/>
          <p:nvPr/>
        </p:nvSpPr>
        <p:spPr>
          <a:xfrm>
            <a:off x="6914146" y="2549487"/>
            <a:ext cx="1160780" cy="364843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6500" rIns="0" bIns="0" anchor="t" anchorCtr="0">
            <a:spAutoFit/>
          </a:bodyPr>
          <a:lstStyle/>
          <a:p>
            <a:pPr marL="9779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Planning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6978612" y="3676815"/>
            <a:ext cx="1277620" cy="501650"/>
          </a:xfrm>
          <a:custGeom>
            <a:avLst/>
            <a:gdLst/>
            <a:ahLst/>
            <a:cxnLst/>
            <a:rect l="l" t="t" r="r" b="b"/>
            <a:pathLst>
              <a:path w="1277620" h="501650" extrusionOk="0">
                <a:moveTo>
                  <a:pt x="0" y="0"/>
                </a:moveTo>
                <a:lnTo>
                  <a:pt x="1277619" y="0"/>
                </a:lnTo>
                <a:lnTo>
                  <a:pt x="1277619" y="501040"/>
                </a:lnTo>
                <a:lnTo>
                  <a:pt x="0" y="501040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7071392" y="3751569"/>
            <a:ext cx="118484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Modeling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95" name="Google Shape;495;p44"/>
          <p:cNvSpPr/>
          <p:nvPr/>
        </p:nvSpPr>
        <p:spPr>
          <a:xfrm>
            <a:off x="6591782" y="4678895"/>
            <a:ext cx="1676400" cy="501650"/>
          </a:xfrm>
          <a:custGeom>
            <a:avLst/>
            <a:gdLst/>
            <a:ahLst/>
            <a:cxnLst/>
            <a:rect l="l" t="t" r="r" b="b"/>
            <a:pathLst>
              <a:path w="1676400" h="501650" extrusionOk="0">
                <a:moveTo>
                  <a:pt x="0" y="0"/>
                </a:moveTo>
                <a:lnTo>
                  <a:pt x="1676311" y="0"/>
                </a:lnTo>
                <a:lnTo>
                  <a:pt x="1676311" y="501040"/>
                </a:lnTo>
                <a:lnTo>
                  <a:pt x="0" y="501040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6632823" y="4752718"/>
            <a:ext cx="1603432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Construction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4079774" y="4678895"/>
            <a:ext cx="1544955" cy="501650"/>
          </a:xfrm>
          <a:custGeom>
            <a:avLst/>
            <a:gdLst/>
            <a:ahLst/>
            <a:cxnLst/>
            <a:rect l="l" t="t" r="r" b="b"/>
            <a:pathLst>
              <a:path w="1544954" h="501650" extrusionOk="0">
                <a:moveTo>
                  <a:pt x="0" y="0"/>
                </a:moveTo>
                <a:lnTo>
                  <a:pt x="1544891" y="0"/>
                </a:lnTo>
                <a:lnTo>
                  <a:pt x="1544891" y="501040"/>
                </a:lnTo>
                <a:lnTo>
                  <a:pt x="0" y="501040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120297" y="4737242"/>
            <a:ext cx="1569315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Deployment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3431705" y="2549486"/>
            <a:ext cx="1999614" cy="501650"/>
          </a:xfrm>
          <a:custGeom>
            <a:avLst/>
            <a:gdLst/>
            <a:ahLst/>
            <a:cxnLst/>
            <a:rect l="l" t="t" r="r" b="b"/>
            <a:pathLst>
              <a:path w="1999614" h="501650" extrusionOk="0">
                <a:moveTo>
                  <a:pt x="0" y="0"/>
                </a:moveTo>
                <a:lnTo>
                  <a:pt x="1999551" y="0"/>
                </a:lnTo>
                <a:lnTo>
                  <a:pt x="1999551" y="501040"/>
                </a:lnTo>
                <a:lnTo>
                  <a:pt x="0" y="501040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3519902" y="2624239"/>
            <a:ext cx="1911350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Communication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459" y="4713142"/>
            <a:ext cx="128943" cy="125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8478997" y="2588779"/>
            <a:ext cx="153479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elaboration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7758915" y="5704840"/>
            <a:ext cx="16814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construction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44"/>
          <p:cNvSpPr txBox="1"/>
          <p:nvPr/>
        </p:nvSpPr>
        <p:spPr>
          <a:xfrm>
            <a:off x="5382694" y="5685028"/>
            <a:ext cx="129286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2286231" y="4100982"/>
            <a:ext cx="1008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1991537" y="4581132"/>
            <a:ext cx="1728470" cy="598805"/>
          </a:xfrm>
          <a:custGeom>
            <a:avLst/>
            <a:gdLst/>
            <a:ahLst/>
            <a:cxnLst/>
            <a:rect l="l" t="t" r="r" b="b"/>
            <a:pathLst>
              <a:path w="1728470" h="598804" extrusionOk="0">
                <a:moveTo>
                  <a:pt x="0" y="0"/>
                </a:moveTo>
                <a:lnTo>
                  <a:pt x="1728190" y="0"/>
                </a:lnTo>
                <a:lnTo>
                  <a:pt x="1728190" y="598805"/>
                </a:lnTo>
                <a:lnTo>
                  <a:pt x="0" y="598805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2295931" y="4552359"/>
            <a:ext cx="128418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5588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Software increment</a:t>
            </a: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2790362" y="5541107"/>
            <a:ext cx="149225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8139142" y="2743952"/>
            <a:ext cx="261620" cy="52069"/>
          </a:xfrm>
          <a:custGeom>
            <a:avLst/>
            <a:gdLst/>
            <a:ahLst/>
            <a:cxnLst/>
            <a:rect l="l" t="t" r="r" b="b"/>
            <a:pathLst>
              <a:path w="261620" h="52069" extrusionOk="0">
                <a:moveTo>
                  <a:pt x="0" y="0"/>
                </a:moveTo>
                <a:lnTo>
                  <a:pt x="261111" y="51790"/>
                </a:lnTo>
              </a:path>
            </a:pathLst>
          </a:custGeom>
          <a:noFill/>
          <a:ln w="25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2855641" y="5179927"/>
            <a:ext cx="304165" cy="375920"/>
          </a:xfrm>
          <a:custGeom>
            <a:avLst/>
            <a:gdLst/>
            <a:ahLst/>
            <a:cxnLst/>
            <a:rect l="l" t="t" r="r" b="b"/>
            <a:pathLst>
              <a:path w="304164" h="375920" extrusionOk="0">
                <a:moveTo>
                  <a:pt x="0" y="0"/>
                </a:moveTo>
                <a:lnTo>
                  <a:pt x="303961" y="37578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1" name="Google Shape;511;p44"/>
          <p:cNvGrpSpPr/>
          <p:nvPr/>
        </p:nvGrpSpPr>
        <p:grpSpPr>
          <a:xfrm>
            <a:off x="2819100" y="1797926"/>
            <a:ext cx="6029299" cy="3945885"/>
            <a:chOff x="1295099" y="1797926"/>
            <a:chExt cx="6029299" cy="3945885"/>
          </a:xfrm>
        </p:grpSpPr>
        <p:sp>
          <p:nvSpPr>
            <p:cNvPr id="512" name="Google Shape;512;p44"/>
            <p:cNvSpPr/>
            <p:nvPr/>
          </p:nvSpPr>
          <p:spPr>
            <a:xfrm>
              <a:off x="6486198" y="3009789"/>
              <a:ext cx="838200" cy="667385"/>
            </a:xfrm>
            <a:custGeom>
              <a:avLst/>
              <a:gdLst/>
              <a:ahLst/>
              <a:cxnLst/>
              <a:rect l="l" t="t" r="r" b="b"/>
              <a:pathLst>
                <a:path w="838200" h="667385" extrusionOk="0">
                  <a:moveTo>
                    <a:pt x="0" y="667029"/>
                  </a:moveTo>
                  <a:lnTo>
                    <a:pt x="838161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905934" y="2987893"/>
              <a:ext cx="1270" cy="640080"/>
            </a:xfrm>
            <a:custGeom>
              <a:avLst/>
              <a:gdLst/>
              <a:ahLst/>
              <a:cxnLst/>
              <a:rect l="l" t="t" r="r" b="b"/>
              <a:pathLst>
                <a:path w="1270" h="640079" extrusionOk="0">
                  <a:moveTo>
                    <a:pt x="0" y="0"/>
                  </a:moveTo>
                  <a:lnTo>
                    <a:pt x="939" y="639686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862304" y="3551302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0" y="139"/>
                  </a:moveTo>
                  <a:lnTo>
                    <a:pt x="44564" y="76276"/>
                  </a:lnTo>
                  <a:lnTo>
                    <a:pt x="8890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421723" y="5179928"/>
              <a:ext cx="451484" cy="563880"/>
            </a:xfrm>
            <a:custGeom>
              <a:avLst/>
              <a:gdLst/>
              <a:ahLst/>
              <a:cxnLst/>
              <a:rect l="l" t="t" r="r" b="b"/>
              <a:pathLst>
                <a:path w="451484" h="563879" extrusionOk="0">
                  <a:moveTo>
                    <a:pt x="0" y="0"/>
                  </a:moveTo>
                  <a:lnTo>
                    <a:pt x="451319" y="56366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4745408" y="5179931"/>
              <a:ext cx="645160" cy="563880"/>
            </a:xfrm>
            <a:custGeom>
              <a:avLst/>
              <a:gdLst/>
              <a:ahLst/>
              <a:cxnLst/>
              <a:rect l="l" t="t" r="r" b="b"/>
              <a:pathLst>
                <a:path w="645160" h="563879" extrusionOk="0">
                  <a:moveTo>
                    <a:pt x="0" y="563664"/>
                  </a:moveTo>
                  <a:lnTo>
                    <a:pt x="64474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5906264" y="4187852"/>
              <a:ext cx="1905" cy="463550"/>
            </a:xfrm>
            <a:custGeom>
              <a:avLst/>
              <a:gdLst/>
              <a:ahLst/>
              <a:cxnLst/>
              <a:rect l="l" t="t" r="r" b="b"/>
              <a:pathLst>
                <a:path w="1904" h="463550" extrusionOk="0">
                  <a:moveTo>
                    <a:pt x="1358" y="0"/>
                  </a:moveTo>
                  <a:lnTo>
                    <a:pt x="0" y="463473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5862041" y="4574998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88900" y="266"/>
                  </a:moveTo>
                  <a:lnTo>
                    <a:pt x="44221" y="76339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3649356" y="5179928"/>
              <a:ext cx="516255" cy="563880"/>
            </a:xfrm>
            <a:custGeom>
              <a:avLst/>
              <a:gdLst/>
              <a:ahLst/>
              <a:cxnLst/>
              <a:rect l="l" t="t" r="r" b="b"/>
              <a:pathLst>
                <a:path w="516254" h="563879" extrusionOk="0">
                  <a:moveTo>
                    <a:pt x="0" y="0"/>
                  </a:moveTo>
                  <a:lnTo>
                    <a:pt x="515785" y="56366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2907478" y="1797939"/>
              <a:ext cx="1129030" cy="751840"/>
            </a:xfrm>
            <a:custGeom>
              <a:avLst/>
              <a:gdLst/>
              <a:ahLst/>
              <a:cxnLst/>
              <a:rect l="l" t="t" r="r" b="b"/>
              <a:pathLst>
                <a:path w="1129029" h="751839" extrusionOk="0">
                  <a:moveTo>
                    <a:pt x="0" y="751547"/>
                  </a:moveTo>
                  <a:lnTo>
                    <a:pt x="1128725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3132851" y="3076365"/>
              <a:ext cx="1905" cy="1603375"/>
            </a:xfrm>
            <a:custGeom>
              <a:avLst/>
              <a:gdLst/>
              <a:ahLst/>
              <a:cxnLst/>
              <a:rect l="l" t="t" r="r" b="b"/>
              <a:pathLst>
                <a:path w="1905" h="1603375" extrusionOk="0">
                  <a:moveTo>
                    <a:pt x="0" y="1603222"/>
                  </a:moveTo>
                  <a:lnTo>
                    <a:pt x="1409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3089741" y="3076361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0" y="76161"/>
                  </a:moveTo>
                  <a:lnTo>
                    <a:pt x="44526" y="0"/>
                  </a:lnTo>
                  <a:lnTo>
                    <a:pt x="88900" y="7625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907251" y="2769348"/>
              <a:ext cx="1457960" cy="38735"/>
            </a:xfrm>
            <a:custGeom>
              <a:avLst/>
              <a:gdLst/>
              <a:ahLst/>
              <a:cxnLst/>
              <a:rect l="l" t="t" r="r" b="b"/>
              <a:pathLst>
                <a:path w="1457960" h="38735" extrusionOk="0">
                  <a:moveTo>
                    <a:pt x="0" y="38303"/>
                  </a:moveTo>
                  <a:lnTo>
                    <a:pt x="1457756" y="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5287667" y="2726916"/>
              <a:ext cx="77470" cy="88900"/>
            </a:xfrm>
            <a:custGeom>
              <a:avLst/>
              <a:gdLst/>
              <a:ahLst/>
              <a:cxnLst/>
              <a:rect l="l" t="t" r="r" b="b"/>
              <a:pathLst>
                <a:path w="77470" h="88900" extrusionOk="0">
                  <a:moveTo>
                    <a:pt x="2336" y="88874"/>
                  </a:moveTo>
                  <a:lnTo>
                    <a:pt x="77343" y="42430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132206" y="4929408"/>
              <a:ext cx="935990" cy="6350"/>
            </a:xfrm>
            <a:custGeom>
              <a:avLst/>
              <a:gdLst/>
              <a:ahLst/>
              <a:cxnLst/>
              <a:rect l="l" t="t" r="r" b="b"/>
              <a:pathLst>
                <a:path w="935989" h="6350" extrusionOk="0">
                  <a:moveTo>
                    <a:pt x="935570" y="0"/>
                  </a:moveTo>
                  <a:lnTo>
                    <a:pt x="0" y="5803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132205" y="4890280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 extrusionOk="0">
                  <a:moveTo>
                    <a:pt x="75920" y="0"/>
                  </a:moveTo>
                  <a:lnTo>
                    <a:pt x="0" y="44919"/>
                  </a:lnTo>
                  <a:lnTo>
                    <a:pt x="76479" y="8889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1333590" y="3450775"/>
              <a:ext cx="1800225" cy="601345"/>
            </a:xfrm>
            <a:custGeom>
              <a:avLst/>
              <a:gdLst/>
              <a:ahLst/>
              <a:cxnLst/>
              <a:rect l="l" t="t" r="r" b="b"/>
              <a:pathLst>
                <a:path w="1800225" h="601345" extrusionOk="0">
                  <a:moveTo>
                    <a:pt x="1799983" y="0"/>
                  </a:moveTo>
                  <a:lnTo>
                    <a:pt x="1737377" y="500"/>
                  </a:lnTo>
                  <a:lnTo>
                    <a:pt x="1674838" y="1985"/>
                  </a:lnTo>
                  <a:lnTo>
                    <a:pt x="1612434" y="4432"/>
                  </a:lnTo>
                  <a:lnTo>
                    <a:pt x="1550231" y="7817"/>
                  </a:lnTo>
                  <a:lnTo>
                    <a:pt x="1488297" y="12118"/>
                  </a:lnTo>
                  <a:lnTo>
                    <a:pt x="1426699" y="17310"/>
                  </a:lnTo>
                  <a:lnTo>
                    <a:pt x="1365504" y="23370"/>
                  </a:lnTo>
                  <a:lnTo>
                    <a:pt x="1304780" y="30275"/>
                  </a:lnTo>
                  <a:lnTo>
                    <a:pt x="1244593" y="38001"/>
                  </a:lnTo>
                  <a:lnTo>
                    <a:pt x="1185012" y="46526"/>
                  </a:lnTo>
                  <a:lnTo>
                    <a:pt x="1126102" y="55825"/>
                  </a:lnTo>
                  <a:lnTo>
                    <a:pt x="1067932" y="65876"/>
                  </a:lnTo>
                  <a:lnTo>
                    <a:pt x="1010569" y="76655"/>
                  </a:lnTo>
                  <a:lnTo>
                    <a:pt x="954079" y="88138"/>
                  </a:lnTo>
                  <a:lnTo>
                    <a:pt x="898530" y="100303"/>
                  </a:lnTo>
                  <a:lnTo>
                    <a:pt x="843990" y="113126"/>
                  </a:lnTo>
                  <a:lnTo>
                    <a:pt x="790524" y="126584"/>
                  </a:lnTo>
                  <a:lnTo>
                    <a:pt x="738202" y="140652"/>
                  </a:lnTo>
                  <a:lnTo>
                    <a:pt x="687089" y="155309"/>
                  </a:lnTo>
                  <a:lnTo>
                    <a:pt x="637253" y="170530"/>
                  </a:lnTo>
                  <a:lnTo>
                    <a:pt x="588762" y="186293"/>
                  </a:lnTo>
                  <a:lnTo>
                    <a:pt x="541682" y="202573"/>
                  </a:lnTo>
                  <a:lnTo>
                    <a:pt x="496081" y="219347"/>
                  </a:lnTo>
                  <a:lnTo>
                    <a:pt x="452025" y="236593"/>
                  </a:lnTo>
                  <a:lnTo>
                    <a:pt x="409583" y="254286"/>
                  </a:lnTo>
                  <a:lnTo>
                    <a:pt x="368821" y="272404"/>
                  </a:lnTo>
                  <a:lnTo>
                    <a:pt x="329807" y="290923"/>
                  </a:lnTo>
                  <a:lnTo>
                    <a:pt x="292607" y="309819"/>
                  </a:lnTo>
                  <a:lnTo>
                    <a:pt x="257289" y="329070"/>
                  </a:lnTo>
                  <a:lnTo>
                    <a:pt x="223921" y="348652"/>
                  </a:lnTo>
                  <a:lnTo>
                    <a:pt x="163300" y="388714"/>
                  </a:lnTo>
                  <a:lnTo>
                    <a:pt x="111283" y="429820"/>
                  </a:lnTo>
                  <a:lnTo>
                    <a:pt x="68406" y="471782"/>
                  </a:lnTo>
                  <a:lnTo>
                    <a:pt x="35208" y="514414"/>
                  </a:lnTo>
                  <a:lnTo>
                    <a:pt x="12227" y="557528"/>
                  </a:lnTo>
                  <a:lnTo>
                    <a:pt x="4735" y="579208"/>
                  </a:lnTo>
                  <a:lnTo>
                    <a:pt x="0" y="600938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1295099" y="3972614"/>
              <a:ext cx="88900" cy="80010"/>
            </a:xfrm>
            <a:custGeom>
              <a:avLst/>
              <a:gdLst/>
              <a:ahLst/>
              <a:cxnLst/>
              <a:rect l="l" t="t" r="r" b="b"/>
              <a:pathLst>
                <a:path w="88900" h="80010" extrusionOk="0">
                  <a:moveTo>
                    <a:pt x="0" y="0"/>
                  </a:moveTo>
                  <a:lnTo>
                    <a:pt x="38468" y="79387"/>
                  </a:lnTo>
                  <a:lnTo>
                    <a:pt x="88633" y="681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4938825" y="1797926"/>
              <a:ext cx="1031875" cy="751840"/>
            </a:xfrm>
            <a:custGeom>
              <a:avLst/>
              <a:gdLst/>
              <a:ahLst/>
              <a:cxnLst/>
              <a:rect l="l" t="t" r="r" b="b"/>
              <a:pathLst>
                <a:path w="1031875" h="751839" extrusionOk="0">
                  <a:moveTo>
                    <a:pt x="1031582" y="751560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30" name="Google Shape;530;p44"/>
          <p:cNvSpPr txBox="1"/>
          <p:nvPr/>
        </p:nvSpPr>
        <p:spPr>
          <a:xfrm>
            <a:off x="2574339" y="1288223"/>
            <a:ext cx="4118610" cy="102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6975" rIns="0" bIns="0" anchor="t" anchorCtr="0">
            <a:spAutoFit/>
          </a:bodyPr>
          <a:lstStyle/>
          <a:p>
            <a:pPr marL="2676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Start</a:t>
            </a:r>
            <a:endParaRPr sz="28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531" name="Google Shape;531;p44"/>
          <p:cNvGrpSpPr/>
          <p:nvPr/>
        </p:nvGrpSpPr>
        <p:grpSpPr>
          <a:xfrm>
            <a:off x="6841215" y="5849960"/>
            <a:ext cx="839469" cy="88900"/>
            <a:chOff x="5317214" y="5849960"/>
            <a:chExt cx="839469" cy="88900"/>
          </a:xfrm>
        </p:grpSpPr>
        <p:sp>
          <p:nvSpPr>
            <p:cNvPr id="532" name="Google Shape;532;p44"/>
            <p:cNvSpPr/>
            <p:nvPr/>
          </p:nvSpPr>
          <p:spPr>
            <a:xfrm>
              <a:off x="5317214" y="5892659"/>
              <a:ext cx="839469" cy="19685"/>
            </a:xfrm>
            <a:custGeom>
              <a:avLst/>
              <a:gdLst/>
              <a:ahLst/>
              <a:cxnLst/>
              <a:rect l="l" t="t" r="r" b="b"/>
              <a:pathLst>
                <a:path w="839470" h="19685" extrusionOk="0">
                  <a:moveTo>
                    <a:pt x="838962" y="19138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5317224" y="5849960"/>
              <a:ext cx="77470" cy="88900"/>
            </a:xfrm>
            <a:custGeom>
              <a:avLst/>
              <a:gdLst/>
              <a:ahLst/>
              <a:cxnLst/>
              <a:rect l="l" t="t" r="r" b="b"/>
              <a:pathLst>
                <a:path w="77470" h="88900" extrusionOk="0">
                  <a:moveTo>
                    <a:pt x="75158" y="88874"/>
                  </a:moveTo>
                  <a:lnTo>
                    <a:pt x="0" y="42697"/>
                  </a:lnTo>
                  <a:lnTo>
                    <a:pt x="77190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534" name="Google Shape;534;p44"/>
          <p:cNvGrpSpPr/>
          <p:nvPr/>
        </p:nvGrpSpPr>
        <p:grpSpPr>
          <a:xfrm>
            <a:off x="2545976" y="1588086"/>
            <a:ext cx="6718388" cy="4304298"/>
            <a:chOff x="1021976" y="1588086"/>
            <a:chExt cx="6718388" cy="4304298"/>
          </a:xfrm>
        </p:grpSpPr>
        <p:sp>
          <p:nvSpPr>
            <p:cNvPr id="535" name="Google Shape;535;p44"/>
            <p:cNvSpPr/>
            <p:nvPr/>
          </p:nvSpPr>
          <p:spPr>
            <a:xfrm>
              <a:off x="1907703" y="1609418"/>
              <a:ext cx="1704339" cy="497205"/>
            </a:xfrm>
            <a:custGeom>
              <a:avLst/>
              <a:gdLst/>
              <a:ahLst/>
              <a:cxnLst/>
              <a:rect l="l" t="t" r="r" b="b"/>
              <a:pathLst>
                <a:path w="1704339" h="497205" extrusionOk="0">
                  <a:moveTo>
                    <a:pt x="0" y="497014"/>
                  </a:moveTo>
                  <a:lnTo>
                    <a:pt x="1704047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3526159" y="158808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24891" y="85344"/>
                  </a:moveTo>
                  <a:lnTo>
                    <a:pt x="85597" y="21336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5292079" y="1602378"/>
              <a:ext cx="2425065" cy="953769"/>
            </a:xfrm>
            <a:custGeom>
              <a:avLst/>
              <a:gdLst/>
              <a:ahLst/>
              <a:cxnLst/>
              <a:rect l="l" t="t" r="r" b="b"/>
              <a:pathLst>
                <a:path w="2425065" h="953769" extrusionOk="0">
                  <a:moveTo>
                    <a:pt x="0" y="0"/>
                  </a:moveTo>
                  <a:lnTo>
                    <a:pt x="2424874" y="953325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7629774" y="2486451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 extrusionOk="0">
                  <a:moveTo>
                    <a:pt x="32524" y="0"/>
                  </a:moveTo>
                  <a:lnTo>
                    <a:pt x="87172" y="69253"/>
                  </a:lnTo>
                  <a:lnTo>
                    <a:pt x="0" y="8274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7133939" y="3026568"/>
              <a:ext cx="606425" cy="2630170"/>
            </a:xfrm>
            <a:custGeom>
              <a:avLst/>
              <a:gdLst/>
              <a:ahLst/>
              <a:cxnLst/>
              <a:rect l="l" t="t" r="r" b="b"/>
              <a:pathLst>
                <a:path w="606425" h="2630170" extrusionOk="0">
                  <a:moveTo>
                    <a:pt x="606412" y="0"/>
                  </a:moveTo>
                  <a:lnTo>
                    <a:pt x="0" y="262989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107736" y="5572224"/>
              <a:ext cx="86995" cy="84455"/>
            </a:xfrm>
            <a:custGeom>
              <a:avLst/>
              <a:gdLst/>
              <a:ahLst/>
              <a:cxnLst/>
              <a:rect l="l" t="t" r="r" b="b"/>
              <a:pathLst>
                <a:path w="86995" h="84454" extrusionOk="0">
                  <a:moveTo>
                    <a:pt x="0" y="0"/>
                  </a:moveTo>
                  <a:lnTo>
                    <a:pt x="26200" y="84239"/>
                  </a:lnTo>
                  <a:lnTo>
                    <a:pt x="86626" y="19977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2908031" y="5752049"/>
              <a:ext cx="872490" cy="140335"/>
            </a:xfrm>
            <a:custGeom>
              <a:avLst/>
              <a:gdLst/>
              <a:ahLst/>
              <a:cxnLst/>
              <a:rect l="l" t="t" r="r" b="b"/>
              <a:pathLst>
                <a:path w="872489" h="140335" extrusionOk="0">
                  <a:moveTo>
                    <a:pt x="871880" y="140030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2908031" y="5720257"/>
              <a:ext cx="82550" cy="88265"/>
            </a:xfrm>
            <a:custGeom>
              <a:avLst/>
              <a:gdLst/>
              <a:ahLst/>
              <a:cxnLst/>
              <a:rect l="l" t="t" r="r" b="b"/>
              <a:pathLst>
                <a:path w="82550" h="88264" extrusionOk="0">
                  <a:moveTo>
                    <a:pt x="68186" y="87769"/>
                  </a:moveTo>
                  <a:lnTo>
                    <a:pt x="0" y="31800"/>
                  </a:lnTo>
                  <a:lnTo>
                    <a:pt x="82283" y="0"/>
                  </a:lnTo>
                </a:path>
              </a:pathLst>
            </a:custGeom>
            <a:noFill/>
            <a:ln w="25375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1021976" y="1774023"/>
              <a:ext cx="2537460" cy="2239010"/>
            </a:xfrm>
            <a:custGeom>
              <a:avLst/>
              <a:gdLst/>
              <a:ahLst/>
              <a:cxnLst/>
              <a:rect l="l" t="t" r="r" b="b"/>
              <a:pathLst>
                <a:path w="2537460" h="2239010" extrusionOk="0">
                  <a:moveTo>
                    <a:pt x="0" y="2238578"/>
                  </a:moveTo>
                  <a:lnTo>
                    <a:pt x="461" y="2183903"/>
                  </a:lnTo>
                  <a:lnTo>
                    <a:pt x="1007" y="2129289"/>
                  </a:lnTo>
                  <a:lnTo>
                    <a:pt x="1721" y="2074797"/>
                  </a:lnTo>
                  <a:lnTo>
                    <a:pt x="2688" y="2020487"/>
                  </a:lnTo>
                  <a:lnTo>
                    <a:pt x="3990" y="1966419"/>
                  </a:lnTo>
                  <a:lnTo>
                    <a:pt x="5713" y="1912655"/>
                  </a:lnTo>
                  <a:lnTo>
                    <a:pt x="7940" y="1859255"/>
                  </a:lnTo>
                  <a:lnTo>
                    <a:pt x="10756" y="1806281"/>
                  </a:lnTo>
                  <a:lnTo>
                    <a:pt x="14244" y="1753791"/>
                  </a:lnTo>
                  <a:lnTo>
                    <a:pt x="18488" y="1701848"/>
                  </a:lnTo>
                  <a:lnTo>
                    <a:pt x="23573" y="1650512"/>
                  </a:lnTo>
                  <a:lnTo>
                    <a:pt x="29583" y="1599844"/>
                  </a:lnTo>
                  <a:lnTo>
                    <a:pt x="36600" y="1549904"/>
                  </a:lnTo>
                  <a:lnTo>
                    <a:pt x="44711" y="1500753"/>
                  </a:lnTo>
                  <a:lnTo>
                    <a:pt x="53998" y="1452452"/>
                  </a:lnTo>
                  <a:lnTo>
                    <a:pt x="64546" y="1405062"/>
                  </a:lnTo>
                  <a:lnTo>
                    <a:pt x="76438" y="1358642"/>
                  </a:lnTo>
                  <a:lnTo>
                    <a:pt x="89759" y="1313255"/>
                  </a:lnTo>
                  <a:lnTo>
                    <a:pt x="104593" y="1268960"/>
                  </a:lnTo>
                  <a:lnTo>
                    <a:pt x="121023" y="1225819"/>
                  </a:lnTo>
                  <a:lnTo>
                    <a:pt x="139134" y="1183891"/>
                  </a:lnTo>
                  <a:lnTo>
                    <a:pt x="159011" y="1143238"/>
                  </a:lnTo>
                  <a:lnTo>
                    <a:pt x="180735" y="1103921"/>
                  </a:lnTo>
                  <a:lnTo>
                    <a:pt x="204393" y="1065999"/>
                  </a:lnTo>
                  <a:lnTo>
                    <a:pt x="230024" y="1029620"/>
                  </a:lnTo>
                  <a:lnTo>
                    <a:pt x="257554" y="994834"/>
                  </a:lnTo>
                  <a:lnTo>
                    <a:pt x="286906" y="961551"/>
                  </a:lnTo>
                  <a:lnTo>
                    <a:pt x="317999" y="929683"/>
                  </a:lnTo>
                  <a:lnTo>
                    <a:pt x="350754" y="899141"/>
                  </a:lnTo>
                  <a:lnTo>
                    <a:pt x="385092" y="869836"/>
                  </a:lnTo>
                  <a:lnTo>
                    <a:pt x="420934" y="841680"/>
                  </a:lnTo>
                  <a:lnTo>
                    <a:pt x="458199" y="814584"/>
                  </a:lnTo>
                  <a:lnTo>
                    <a:pt x="496809" y="788459"/>
                  </a:lnTo>
                  <a:lnTo>
                    <a:pt x="536684" y="763217"/>
                  </a:lnTo>
                  <a:lnTo>
                    <a:pt x="577746" y="738769"/>
                  </a:lnTo>
                  <a:lnTo>
                    <a:pt x="619913" y="715025"/>
                  </a:lnTo>
                  <a:lnTo>
                    <a:pt x="663108" y="691898"/>
                  </a:lnTo>
                  <a:lnTo>
                    <a:pt x="707251" y="669299"/>
                  </a:lnTo>
                  <a:lnTo>
                    <a:pt x="752262" y="647139"/>
                  </a:lnTo>
                  <a:lnTo>
                    <a:pt x="798063" y="625328"/>
                  </a:lnTo>
                  <a:lnTo>
                    <a:pt x="844573" y="603779"/>
                  </a:lnTo>
                  <a:lnTo>
                    <a:pt x="891713" y="582403"/>
                  </a:lnTo>
                  <a:lnTo>
                    <a:pt x="939404" y="561111"/>
                  </a:lnTo>
                  <a:lnTo>
                    <a:pt x="987567" y="539814"/>
                  </a:lnTo>
                  <a:lnTo>
                    <a:pt x="1036122" y="518424"/>
                  </a:lnTo>
                  <a:lnTo>
                    <a:pt x="1084990" y="496852"/>
                  </a:lnTo>
                  <a:lnTo>
                    <a:pt x="1134092" y="475008"/>
                  </a:lnTo>
                  <a:lnTo>
                    <a:pt x="1183347" y="452805"/>
                  </a:lnTo>
                  <a:lnTo>
                    <a:pt x="1222724" y="435406"/>
                  </a:lnTo>
                  <a:lnTo>
                    <a:pt x="1265424" y="417452"/>
                  </a:lnTo>
                  <a:lnTo>
                    <a:pt x="1311141" y="399016"/>
                  </a:lnTo>
                  <a:lnTo>
                    <a:pt x="1359568" y="380173"/>
                  </a:lnTo>
                  <a:lnTo>
                    <a:pt x="1410398" y="360999"/>
                  </a:lnTo>
                  <a:lnTo>
                    <a:pt x="1463324" y="341567"/>
                  </a:lnTo>
                  <a:lnTo>
                    <a:pt x="1518040" y="321952"/>
                  </a:lnTo>
                  <a:lnTo>
                    <a:pt x="1574238" y="302230"/>
                  </a:lnTo>
                  <a:lnTo>
                    <a:pt x="1631612" y="282473"/>
                  </a:lnTo>
                  <a:lnTo>
                    <a:pt x="1689856" y="262758"/>
                  </a:lnTo>
                  <a:lnTo>
                    <a:pt x="1748662" y="243159"/>
                  </a:lnTo>
                  <a:lnTo>
                    <a:pt x="1807723" y="223750"/>
                  </a:lnTo>
                  <a:lnTo>
                    <a:pt x="1866734" y="204606"/>
                  </a:lnTo>
                  <a:lnTo>
                    <a:pt x="1925386" y="185802"/>
                  </a:lnTo>
                  <a:lnTo>
                    <a:pt x="1983374" y="167412"/>
                  </a:lnTo>
                  <a:lnTo>
                    <a:pt x="2040390" y="149511"/>
                  </a:lnTo>
                  <a:lnTo>
                    <a:pt x="2096128" y="132174"/>
                  </a:lnTo>
                  <a:lnTo>
                    <a:pt x="2150281" y="115475"/>
                  </a:lnTo>
                  <a:lnTo>
                    <a:pt x="2202542" y="99488"/>
                  </a:lnTo>
                  <a:lnTo>
                    <a:pt x="2252605" y="84289"/>
                  </a:lnTo>
                  <a:lnTo>
                    <a:pt x="2300162" y="69952"/>
                  </a:lnTo>
                  <a:lnTo>
                    <a:pt x="2344907" y="56552"/>
                  </a:lnTo>
                  <a:lnTo>
                    <a:pt x="2386533" y="44163"/>
                  </a:lnTo>
                  <a:lnTo>
                    <a:pt x="2424733" y="32860"/>
                  </a:lnTo>
                  <a:lnTo>
                    <a:pt x="2489630" y="13810"/>
                  </a:lnTo>
                  <a:lnTo>
                    <a:pt x="2515712" y="6213"/>
                  </a:lnTo>
                  <a:lnTo>
                    <a:pt x="2537142" y="0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437234" y="1762840"/>
              <a:ext cx="122555" cy="85725"/>
            </a:xfrm>
            <a:custGeom>
              <a:avLst/>
              <a:gdLst/>
              <a:ahLst/>
              <a:cxnLst/>
              <a:rect l="l" t="t" r="r" b="b"/>
              <a:pathLst>
                <a:path w="122554" h="85725" extrusionOk="0">
                  <a:moveTo>
                    <a:pt x="0" y="0"/>
                  </a:moveTo>
                  <a:lnTo>
                    <a:pt x="122135" y="11112"/>
                  </a:lnTo>
                  <a:lnTo>
                    <a:pt x="24587" y="85432"/>
                  </a:lnTo>
                </a:path>
              </a:pathLst>
            </a:custGeom>
            <a:noFill/>
            <a:ln w="254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45" name="Google Shape;545;p44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973" y="2246741"/>
            <a:ext cx="4697384" cy="355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43" y="2246741"/>
            <a:ext cx="5283067" cy="355554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5"/>
          <p:cNvSpPr txBox="1"/>
          <p:nvPr/>
        </p:nvSpPr>
        <p:spPr>
          <a:xfrm>
            <a:off x="1175145" y="1559077"/>
            <a:ext cx="102365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반복을 통해 솔루션은 사용자가 원하는 결과물에 더 가까워지는 것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4" name="Google Shape;554;p45"/>
          <p:cNvSpPr txBox="1"/>
          <p:nvPr/>
        </p:nvSpPr>
        <p:spPr>
          <a:xfrm>
            <a:off x="1010343" y="5843621"/>
            <a:ext cx="61039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출처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1800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https://kiaak.tistory.com/entry/Agile애자일-개발방법론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5" name="Google Shape;555;p45"/>
          <p:cNvSpPr txBox="1">
            <a:spLocks noGrp="1"/>
          </p:cNvSpPr>
          <p:nvPr>
            <p:ph type="title"/>
          </p:nvPr>
        </p:nvSpPr>
        <p:spPr>
          <a:xfrm>
            <a:off x="1451579" y="804520"/>
            <a:ext cx="9603275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RATIONAL UNIFIED PROCESS (RUP) MODEL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>
            <a:spLocks noGrp="1"/>
          </p:cNvSpPr>
          <p:nvPr>
            <p:ph type="title"/>
          </p:nvPr>
        </p:nvSpPr>
        <p:spPr>
          <a:xfrm>
            <a:off x="1496470" y="851881"/>
            <a:ext cx="7968163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RATIONAL UNIFIED PROCESS(RUP) MODEL </a:t>
            </a:r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1352294" y="1356506"/>
            <a:ext cx="9778350" cy="480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5600" lvl="2" indent="-342900">
              <a:lnSpc>
                <a:spcPct val="15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Inception(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시작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):</a:t>
            </a:r>
            <a:b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사용자와의 커뮤니케이션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요구 사항 식별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개요 구조 제안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계획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프로젝트의 반복적이고 점진적인 특성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비즈니스 요구 사항은 사용 사례로 표시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lvl="2" indent="-342900">
              <a:lnSpc>
                <a:spcPct val="150000"/>
              </a:lnSpc>
              <a:spcBef>
                <a:spcPts val="385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Elaboration(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구조화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): 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계획 ▪︎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유스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케이스의 개선 및 확장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모델링 </a:t>
            </a:r>
            <a:b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아키텍처 표현을 </a:t>
            </a:r>
            <a:r>
              <a:rPr lang="ko-KR" alt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유스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케이스 모델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 모델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디자인 모델</a:t>
            </a:r>
            <a:r>
              <a:rPr lang="en-US" altLang="ko-KR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구현 모델 및 배포 모델로 세분화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>
            <a:spLocks noGrp="1"/>
          </p:cNvSpPr>
          <p:nvPr>
            <p:ph type="title"/>
          </p:nvPr>
        </p:nvSpPr>
        <p:spPr>
          <a:xfrm>
            <a:off x="1496470" y="851881"/>
            <a:ext cx="8707073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RATIONAL UNIFIED PROCESS MODEL (RUP)</a:t>
            </a:r>
            <a:endParaRPr dirty="0"/>
          </a:p>
        </p:txBody>
      </p:sp>
      <p:sp>
        <p:nvSpPr>
          <p:cNvPr id="568" name="Google Shape;568;p47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7"/>
          <p:cNvSpPr txBox="1"/>
          <p:nvPr/>
        </p:nvSpPr>
        <p:spPr>
          <a:xfrm>
            <a:off x="742075" y="1363202"/>
            <a:ext cx="5118264" cy="46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Construction(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구체화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):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아키텍처 모델 사용</a:t>
            </a: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 구성 요소 개발 및 인수</a:t>
            </a: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증분은 소스 코드로 구현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단위 테스트가 설계되고 테스트 수행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통합 및 테스트 수행</a:t>
            </a: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승인 테스트는 사용 사례를 사용하여 수행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indent="-342900">
              <a:lnSpc>
                <a:spcPct val="15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Transition(</a:t>
            </a:r>
            <a:r>
              <a:rPr lang="en-US" sz="2000" dirty="0" err="1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전달</a:t>
            </a:r>
            <a:r>
              <a:rPr lang="en-US" sz="20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):</a:t>
            </a:r>
            <a:endParaRPr sz="2000" dirty="0">
              <a:solidFill>
                <a:schemeClr val="dk1"/>
              </a:solidFill>
              <a:latin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베타 테스트를 사용자에게 제공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 피드백을 받음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290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 업그레이드가 사용자에게 공개됨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6755081" y="1448544"/>
            <a:ext cx="5118264" cy="229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Production(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제품화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):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575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현재 소프트웨어가 모니터링됨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575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운영 환경 지원이 제공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575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결함 보고</a:t>
            </a:r>
            <a:endParaRPr lang="en-US" altLang="ko-KR"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12165" lvl="1" indent="-342900">
              <a:lnSpc>
                <a:spcPct val="150000"/>
              </a:lnSpc>
              <a:spcBef>
                <a:spcPts val="575"/>
              </a:spcBef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변경 사항이 제안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71" name="Google Shape;571;p47"/>
          <p:cNvCxnSpPr>
            <a:cxnSpLocks/>
            <a:stCxn id="569" idx="2"/>
            <a:endCxn id="570" idx="1"/>
          </p:cNvCxnSpPr>
          <p:nvPr/>
        </p:nvCxnSpPr>
        <p:spPr>
          <a:xfrm rot="5400000" flipH="1" flipV="1">
            <a:off x="3323387" y="2574425"/>
            <a:ext cx="3409514" cy="3453874"/>
          </a:xfrm>
          <a:prstGeom prst="curvedConnector4">
            <a:avLst>
              <a:gd name="adj1" fmla="val -6705"/>
              <a:gd name="adj2" fmla="val 8704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 txBox="1">
            <a:spLocks noGrp="1"/>
          </p:cNvSpPr>
          <p:nvPr>
            <p:ph type="title"/>
          </p:nvPr>
        </p:nvSpPr>
        <p:spPr>
          <a:xfrm>
            <a:off x="1418414" y="898668"/>
            <a:ext cx="10041274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None/>
            </a:pPr>
            <a:r>
              <a:rPr lang="en-US" sz="3000" dirty="0"/>
              <a:t>RAD (Rapid Software Development) MODEL</a:t>
            </a:r>
            <a:endParaRPr sz="3000" dirty="0"/>
          </a:p>
        </p:txBody>
      </p:sp>
      <p:sp>
        <p:nvSpPr>
          <p:cNvPr id="584" name="Google Shape;584;p49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00" y="1577030"/>
            <a:ext cx="5432151" cy="43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9"/>
          <p:cNvSpPr txBox="1"/>
          <p:nvPr/>
        </p:nvSpPr>
        <p:spPr>
          <a:xfrm>
            <a:off x="6848839" y="1615325"/>
            <a:ext cx="5227047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91425" rIns="91425" bIns="91425" anchor="t" anchorCtr="0">
            <a:spAutoFit/>
          </a:bodyPr>
          <a:lstStyle/>
          <a:p>
            <a:pPr marL="1714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unito"/>
              <a:buChar char="●"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Requirement Planning -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사항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계획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단계에서는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비즈니스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문제를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구조화된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방식으로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논의하기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워크숍을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수행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unito"/>
              <a:buChar char="●"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 Description -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사용자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설명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단계에서는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자동화된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도구를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사용하여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사용자로부터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정보를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수집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unito"/>
              <a:buChar char="●"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Construction -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구성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단계에서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코드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생성기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화면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생성기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등과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같은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생산성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도구는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"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완료될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때까지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수행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"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접근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방식으로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Time-Box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내에서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unito"/>
              <a:buChar char="●"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Cut Over -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컷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오버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단계에서는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시스템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설치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사용자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승인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테스트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사용자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교육이</a:t>
            </a: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수행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>
            <a:spLocks noGrp="1"/>
          </p:cNvSpPr>
          <p:nvPr>
            <p:ph type="title"/>
          </p:nvPr>
        </p:nvSpPr>
        <p:spPr>
          <a:xfrm>
            <a:off x="1506065" y="761799"/>
            <a:ext cx="9974735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 sz="3600" dirty="0"/>
              <a:t>RSD (Rapid Software Development)</a:t>
            </a:r>
            <a:r>
              <a:rPr lang="ko-KR" altLang="en-US" sz="3600" dirty="0"/>
              <a:t> </a:t>
            </a:r>
            <a:r>
              <a:rPr lang="en-US" altLang="ko-KR" sz="3600" dirty="0"/>
              <a:t>MODEL </a:t>
            </a:r>
            <a:r>
              <a:rPr lang="ko-KR" altLang="en-US" sz="3600" dirty="0"/>
              <a:t>필요성</a:t>
            </a:r>
            <a:endParaRPr sz="3600" dirty="0"/>
          </a:p>
        </p:txBody>
      </p:sp>
      <p:sp>
        <p:nvSpPr>
          <p:cNvPr id="592" name="Google Shape;592;p50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1506075" y="1820625"/>
            <a:ext cx="10291800" cy="28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225" rIns="0" bIns="0" anchor="t" anchorCtr="0">
            <a:spAutoFit/>
          </a:bodyPr>
          <a:lstStyle/>
          <a:p>
            <a:pPr marL="469900" lvl="0" indent="-457200">
              <a:lnSpc>
                <a:spcPct val="150000"/>
              </a:lnSpc>
              <a:buClr>
                <a:srgbClr val="C00000"/>
              </a:buClr>
              <a:buSzPts val="2400"/>
              <a:buFont typeface="Arial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빠르게 변화하는 비즈니스 환경에 적합</a:t>
            </a:r>
          </a:p>
          <a:p>
            <a:pPr marL="469900" lvl="0" indent="-457200">
              <a:lnSpc>
                <a:spcPct val="150000"/>
              </a:lnSpc>
              <a:buClr>
                <a:srgbClr val="C00000"/>
              </a:buClr>
              <a:buSzPts val="2400"/>
              <a:buFont typeface="Arial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기업이 새로운 기회와 경쟁력을 제고 </a:t>
            </a:r>
            <a:r>
              <a:rPr lang="ko-KR" altLang="en-US" sz="2400" dirty="0" err="1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할때</a:t>
            </a: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필요함</a:t>
            </a:r>
            <a:endParaRPr lang="en-US" altLang="ko-KR" sz="2400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lvl="0" indent="-457200">
              <a:lnSpc>
                <a:spcPct val="150000"/>
              </a:lnSpc>
              <a:buClr>
                <a:srgbClr val="C00000"/>
              </a:buClr>
              <a:buSzPts val="2400"/>
              <a:buFont typeface="Arial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빠르게 개발될 필요성이 있을 때</a:t>
            </a:r>
            <a:endParaRPr lang="en-US" altLang="ko-KR" sz="2400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 lvl="0" indent="-457200">
              <a:lnSpc>
                <a:spcPct val="150000"/>
              </a:lnSpc>
              <a:buClr>
                <a:srgbClr val="C00000"/>
              </a:buClr>
              <a:buSzPts val="2400"/>
              <a:buFont typeface="Arial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필수 기능의 조기 제공이 필요합니다</a:t>
            </a:r>
            <a:r>
              <a:rPr lang="en-US" altLang="ko-KR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469900" lvl="0" indent="-457200">
              <a:lnSpc>
                <a:spcPct val="150000"/>
              </a:lnSpc>
              <a:buClr>
                <a:srgbClr val="C00000"/>
              </a:buClr>
              <a:buSzPts val="2400"/>
              <a:buFont typeface="Arial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기업은 낮은 품질의 소프트웨어에 관대할 수 있습니다</a:t>
            </a:r>
            <a:r>
              <a:rPr lang="en-US" altLang="ko-KR" sz="24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2400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title"/>
          </p:nvPr>
        </p:nvSpPr>
        <p:spPr>
          <a:xfrm>
            <a:off x="1420453" y="855170"/>
            <a:ext cx="9956108" cy="47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None/>
            </a:pPr>
            <a:r>
              <a:rPr lang="en-US" sz="3000"/>
              <a:t>RAD (RAPID APPLICATION DEVELOPMENT) MODEL</a:t>
            </a:r>
            <a:endParaRPr sz="3000"/>
          </a:p>
        </p:txBody>
      </p:sp>
      <p:sp>
        <p:nvSpPr>
          <p:cNvPr id="599" name="Google Shape;599;p51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1557240" y="1755318"/>
            <a:ext cx="9490500" cy="318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0" marR="3048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order to develop software rapidly, following tools may be required: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37564" marR="0" lvl="1" indent="-342899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of 4</a:t>
            </a:r>
            <a:r>
              <a:rPr lang="en-US" sz="2000" b="0" i="0" u="none" strike="noStrike" cap="none" baseline="30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generation languages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(4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세대 언어를 사용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b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ex)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Database programming language (Query)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37564" marR="0" lvl="1" indent="-342899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Interface generator</a:t>
            </a:r>
            <a:r>
              <a:rPr lang="ko-KR" altLang="en-US" sz="20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를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사용함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37564" marR="0" lvl="1" indent="-342899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Links to office applications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837564" marR="0" lvl="1" indent="-342899" algn="l" rtl="0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Report generators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등을 이용함</a:t>
            </a:r>
            <a:endParaRPr sz="20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>
            <a:spLocks noGrp="1"/>
          </p:cNvSpPr>
          <p:nvPr>
            <p:ph type="title"/>
          </p:nvPr>
        </p:nvSpPr>
        <p:spPr>
          <a:xfrm>
            <a:off x="1485319" y="916199"/>
            <a:ext cx="8784953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XP (EXTREME PROGRAMMING) MODEL</a:t>
            </a:r>
            <a:endParaRPr/>
          </a:p>
        </p:txBody>
      </p:sp>
      <p:sp>
        <p:nvSpPr>
          <p:cNvPr id="606" name="Google Shape;606;p52"/>
          <p:cNvSpPr txBox="1"/>
          <p:nvPr/>
        </p:nvSpPr>
        <p:spPr>
          <a:xfrm>
            <a:off x="2815771" y="2370340"/>
            <a:ext cx="1521444" cy="768154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51125" rIns="0" bIns="0" anchor="ctr" anchorCtr="0">
            <a:spAutoFit/>
          </a:bodyPr>
          <a:lstStyle/>
          <a:p>
            <a:pPr marL="1797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Planning</a:t>
            </a:r>
          </a:p>
          <a:p>
            <a:pPr marL="1797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07" name="Google Shape;607;p52"/>
          <p:cNvSpPr txBox="1"/>
          <p:nvPr/>
        </p:nvSpPr>
        <p:spPr>
          <a:xfrm>
            <a:off x="482600" y="1510183"/>
            <a:ext cx="3933671" cy="50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1269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User stories values acceptance test criteria iteration plan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08" name="Google Shape;608;p52"/>
          <p:cNvSpPr/>
          <p:nvPr/>
        </p:nvSpPr>
        <p:spPr>
          <a:xfrm>
            <a:off x="3402422" y="2199670"/>
            <a:ext cx="285115" cy="208915"/>
          </a:xfrm>
          <a:custGeom>
            <a:avLst/>
            <a:gdLst/>
            <a:ahLst/>
            <a:cxnLst/>
            <a:rect l="l" t="t" r="r" b="b"/>
            <a:pathLst>
              <a:path w="285114" h="208914" extrusionOk="0">
                <a:moveTo>
                  <a:pt x="0" y="0"/>
                </a:moveTo>
                <a:lnTo>
                  <a:pt x="284607" y="208445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p52"/>
          <p:cNvSpPr txBox="1"/>
          <p:nvPr/>
        </p:nvSpPr>
        <p:spPr>
          <a:xfrm>
            <a:off x="7262164" y="2524226"/>
            <a:ext cx="1338580" cy="76878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51750" rIns="0" bIns="0" anchor="t" anchorCtr="0">
            <a:spAutoFit/>
          </a:bodyPr>
          <a:lstStyle/>
          <a:p>
            <a:pPr marL="3168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Design</a:t>
            </a:r>
          </a:p>
          <a:p>
            <a:pPr marL="3168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0" name="Google Shape;610;p52"/>
          <p:cNvSpPr txBox="1"/>
          <p:nvPr/>
        </p:nvSpPr>
        <p:spPr>
          <a:xfrm>
            <a:off x="4491637" y="1510175"/>
            <a:ext cx="3161315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9539" marR="5080" lvl="0" indent="-1174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Simple design CRC(Class, Responsibilities and Collaboration) cards</a:t>
            </a:r>
            <a:endParaRPr sz="16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1" name="Google Shape;611;p52"/>
          <p:cNvSpPr/>
          <p:nvPr/>
        </p:nvSpPr>
        <p:spPr>
          <a:xfrm>
            <a:off x="6981757" y="2069559"/>
            <a:ext cx="671195" cy="454659"/>
          </a:xfrm>
          <a:custGeom>
            <a:avLst/>
            <a:gdLst/>
            <a:ahLst/>
            <a:cxnLst/>
            <a:rect l="l" t="t" r="r" b="b"/>
            <a:pathLst>
              <a:path w="671195" h="454660" extrusionOk="0">
                <a:moveTo>
                  <a:pt x="0" y="0"/>
                </a:moveTo>
                <a:lnTo>
                  <a:pt x="670966" y="454659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Google Shape;612;p52"/>
          <p:cNvSpPr/>
          <p:nvPr/>
        </p:nvSpPr>
        <p:spPr>
          <a:xfrm>
            <a:off x="8269979" y="2069559"/>
            <a:ext cx="506730" cy="452755"/>
          </a:xfrm>
          <a:custGeom>
            <a:avLst/>
            <a:gdLst/>
            <a:ahLst/>
            <a:cxnLst/>
            <a:rect l="l" t="t" r="r" b="b"/>
            <a:pathLst>
              <a:path w="506729" h="452755" extrusionOk="0">
                <a:moveTo>
                  <a:pt x="506209" y="0"/>
                </a:moveTo>
                <a:lnTo>
                  <a:pt x="0" y="452501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3" name="Google Shape;613;p52"/>
          <p:cNvSpPr txBox="1"/>
          <p:nvPr/>
        </p:nvSpPr>
        <p:spPr>
          <a:xfrm>
            <a:off x="8099881" y="1510183"/>
            <a:ext cx="2288719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05740" marR="5080" lvl="0" indent="-1936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Spike solutions prototypes</a:t>
            </a:r>
            <a:endParaRPr sz="16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4" name="Google Shape;614;p52"/>
          <p:cNvSpPr txBox="1"/>
          <p:nvPr/>
        </p:nvSpPr>
        <p:spPr>
          <a:xfrm>
            <a:off x="8852071" y="4420637"/>
            <a:ext cx="988060" cy="25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refactoring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7262164" y="3910140"/>
            <a:ext cx="1338580" cy="777116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60000" rIns="0" bIns="0" anchor="t" anchorCtr="0">
            <a:spAutoFit/>
          </a:bodyPr>
          <a:lstStyle/>
          <a:p>
            <a:pPr marL="3016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Coding</a:t>
            </a:r>
          </a:p>
          <a:p>
            <a:pPr marL="3016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6" name="Google Shape;616;p52"/>
          <p:cNvSpPr/>
          <p:nvPr/>
        </p:nvSpPr>
        <p:spPr>
          <a:xfrm>
            <a:off x="7058191" y="4686741"/>
            <a:ext cx="708419" cy="886886"/>
          </a:xfrm>
          <a:custGeom>
            <a:avLst/>
            <a:gdLst/>
            <a:ahLst/>
            <a:cxnLst/>
            <a:rect l="l" t="t" r="r" b="b"/>
            <a:pathLst>
              <a:path w="878204" h="1018539" extrusionOk="0">
                <a:moveTo>
                  <a:pt x="0" y="1018159"/>
                </a:moveTo>
                <a:lnTo>
                  <a:pt x="877747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6145456" y="5598645"/>
            <a:ext cx="1621154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Continuous integration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18" name="Google Shape;618;p52"/>
          <p:cNvSpPr/>
          <p:nvPr/>
        </p:nvSpPr>
        <p:spPr>
          <a:xfrm>
            <a:off x="8411259" y="4704037"/>
            <a:ext cx="475515" cy="730681"/>
          </a:xfrm>
          <a:custGeom>
            <a:avLst/>
            <a:gdLst/>
            <a:ahLst/>
            <a:cxnLst/>
            <a:rect l="l" t="t" r="r" b="b"/>
            <a:pathLst>
              <a:path w="533400" h="884554" extrusionOk="0">
                <a:moveTo>
                  <a:pt x="532942" y="88449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9" name="Google Shape;619;p52"/>
          <p:cNvSpPr txBox="1"/>
          <p:nvPr/>
        </p:nvSpPr>
        <p:spPr>
          <a:xfrm>
            <a:off x="8214163" y="5460053"/>
            <a:ext cx="2174437" cy="25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pair programming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20" name="Google Shape;620;p52"/>
          <p:cNvSpPr txBox="1"/>
          <p:nvPr/>
        </p:nvSpPr>
        <p:spPr>
          <a:xfrm>
            <a:off x="3091141" y="3910139"/>
            <a:ext cx="1245870" cy="470642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61275" rIns="0" bIns="0" anchor="t" anchorCtr="0">
            <a:spAutoFit/>
          </a:bodyPr>
          <a:lstStyle/>
          <a:p>
            <a:pPr marL="0" marR="635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test</a:t>
            </a:r>
            <a:endParaRPr sz="20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21" name="Google Shape;621;p52"/>
          <p:cNvSpPr/>
          <p:nvPr/>
        </p:nvSpPr>
        <p:spPr>
          <a:xfrm>
            <a:off x="3958664" y="4412283"/>
            <a:ext cx="1614347" cy="815042"/>
          </a:xfrm>
          <a:custGeom>
            <a:avLst/>
            <a:gdLst/>
            <a:ahLst/>
            <a:cxnLst/>
            <a:rect l="l" t="t" r="r" b="b"/>
            <a:pathLst>
              <a:path w="1483360" h="660400" extrusionOk="0">
                <a:moveTo>
                  <a:pt x="1483067" y="659841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4605808" y="5235705"/>
            <a:ext cx="2174616" cy="25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acceptance testing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23" name="Google Shape;623;p52"/>
          <p:cNvSpPr/>
          <p:nvPr/>
        </p:nvSpPr>
        <p:spPr>
          <a:xfrm>
            <a:off x="3553559" y="4395641"/>
            <a:ext cx="1041345" cy="1247484"/>
          </a:xfrm>
          <a:custGeom>
            <a:avLst/>
            <a:gdLst/>
            <a:ahLst/>
            <a:cxnLst/>
            <a:rect l="l" t="t" r="r" b="b"/>
            <a:pathLst>
              <a:path w="888364" h="1084579" extrusionOk="0">
                <a:moveTo>
                  <a:pt x="888326" y="1083995"/>
                </a:moveTo>
                <a:lnTo>
                  <a:pt x="0" y="0"/>
                </a:lnTo>
              </a:path>
            </a:pathLst>
          </a:custGeom>
          <a:noFill/>
          <a:ln w="253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4" name="Google Shape;624;p52"/>
          <p:cNvSpPr txBox="1"/>
          <p:nvPr/>
        </p:nvSpPr>
        <p:spPr>
          <a:xfrm>
            <a:off x="4076754" y="5667941"/>
            <a:ext cx="1041346" cy="25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unit test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1079500" y="5042753"/>
            <a:ext cx="2601397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Release</a:t>
            </a:r>
            <a:endParaRPr sz="18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12700" marR="508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Software increment Project velocity computed</a:t>
            </a:r>
            <a:endParaRPr sz="16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626" name="Google Shape;626;p52"/>
          <p:cNvGrpSpPr/>
          <p:nvPr/>
        </p:nvGrpSpPr>
        <p:grpSpPr>
          <a:xfrm>
            <a:off x="4351277" y="2793973"/>
            <a:ext cx="2886367" cy="88900"/>
            <a:chOff x="3030476" y="2793973"/>
            <a:chExt cx="2886367" cy="88900"/>
          </a:xfrm>
        </p:grpSpPr>
        <p:sp>
          <p:nvSpPr>
            <p:cNvPr id="627" name="Google Shape;627;p52"/>
            <p:cNvSpPr/>
            <p:nvPr/>
          </p:nvSpPr>
          <p:spPr>
            <a:xfrm>
              <a:off x="3030476" y="2838249"/>
              <a:ext cx="2886075" cy="635"/>
            </a:xfrm>
            <a:custGeom>
              <a:avLst/>
              <a:gdLst/>
              <a:ahLst/>
              <a:cxnLst/>
              <a:rect l="l" t="t" r="r" b="b"/>
              <a:pathLst>
                <a:path w="2886075" h="635" extrusionOk="0">
                  <a:moveTo>
                    <a:pt x="0" y="0"/>
                  </a:moveTo>
                  <a:lnTo>
                    <a:pt x="2885744" y="19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5840008" y="2793973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 extrusionOk="0">
                  <a:moveTo>
                    <a:pt x="12" y="0"/>
                  </a:moveTo>
                  <a:lnTo>
                    <a:pt x="76212" y="44462"/>
                  </a:lnTo>
                  <a:lnTo>
                    <a:pt x="0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29" name="Google Shape;629;p52"/>
          <p:cNvGrpSpPr/>
          <p:nvPr/>
        </p:nvGrpSpPr>
        <p:grpSpPr>
          <a:xfrm>
            <a:off x="7890229" y="3152645"/>
            <a:ext cx="88900" cy="732790"/>
            <a:chOff x="6569429" y="3152645"/>
            <a:chExt cx="88900" cy="732790"/>
          </a:xfrm>
        </p:grpSpPr>
        <p:sp>
          <p:nvSpPr>
            <p:cNvPr id="630" name="Google Shape;630;p52"/>
            <p:cNvSpPr/>
            <p:nvPr/>
          </p:nvSpPr>
          <p:spPr>
            <a:xfrm>
              <a:off x="6605616" y="3152645"/>
              <a:ext cx="9525" cy="732790"/>
            </a:xfrm>
            <a:custGeom>
              <a:avLst/>
              <a:gdLst/>
              <a:ahLst/>
              <a:cxnLst/>
              <a:rect l="l" t="t" r="r" b="b"/>
              <a:pathLst>
                <a:path w="9525" h="732789" extrusionOk="0">
                  <a:moveTo>
                    <a:pt x="0" y="0"/>
                  </a:moveTo>
                  <a:lnTo>
                    <a:pt x="9207" y="73235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6569429" y="3808248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 extrusionOk="0">
                  <a:moveTo>
                    <a:pt x="88887" y="0"/>
                  </a:moveTo>
                  <a:lnTo>
                    <a:pt x="45389" y="76746"/>
                  </a:lnTo>
                  <a:lnTo>
                    <a:pt x="0" y="1117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32" name="Google Shape;632;p52"/>
          <p:cNvGrpSpPr/>
          <p:nvPr/>
        </p:nvGrpSpPr>
        <p:grpSpPr>
          <a:xfrm>
            <a:off x="4347080" y="4189827"/>
            <a:ext cx="2915286" cy="88900"/>
            <a:chOff x="3026279" y="4189827"/>
            <a:chExt cx="2915286" cy="88900"/>
          </a:xfrm>
        </p:grpSpPr>
        <p:sp>
          <p:nvSpPr>
            <p:cNvPr id="633" name="Google Shape;633;p52"/>
            <p:cNvSpPr/>
            <p:nvPr/>
          </p:nvSpPr>
          <p:spPr>
            <a:xfrm>
              <a:off x="3026280" y="4232614"/>
              <a:ext cx="2915285" cy="1905"/>
            </a:xfrm>
            <a:custGeom>
              <a:avLst/>
              <a:gdLst/>
              <a:ahLst/>
              <a:cxnLst/>
              <a:rect l="l" t="t" r="r" b="b"/>
              <a:pathLst>
                <a:path w="2915285" h="1904" extrusionOk="0">
                  <a:moveTo>
                    <a:pt x="2915081" y="0"/>
                  </a:moveTo>
                  <a:lnTo>
                    <a:pt x="0" y="171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3026279" y="4189827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 extrusionOk="0">
                  <a:moveTo>
                    <a:pt x="76174" y="0"/>
                  </a:moveTo>
                  <a:lnTo>
                    <a:pt x="0" y="44500"/>
                  </a:lnTo>
                  <a:lnTo>
                    <a:pt x="76225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35" name="Google Shape;635;p52"/>
          <p:cNvGrpSpPr/>
          <p:nvPr/>
        </p:nvGrpSpPr>
        <p:grpSpPr>
          <a:xfrm>
            <a:off x="2414765" y="3177414"/>
            <a:ext cx="1319325" cy="1816491"/>
            <a:chOff x="1093965" y="3177413"/>
            <a:chExt cx="1319325" cy="1816491"/>
          </a:xfrm>
        </p:grpSpPr>
        <p:sp>
          <p:nvSpPr>
            <p:cNvPr id="636" name="Google Shape;636;p52"/>
            <p:cNvSpPr/>
            <p:nvPr/>
          </p:nvSpPr>
          <p:spPr>
            <a:xfrm>
              <a:off x="2366868" y="3177415"/>
              <a:ext cx="19050" cy="732790"/>
            </a:xfrm>
            <a:custGeom>
              <a:avLst/>
              <a:gdLst/>
              <a:ahLst/>
              <a:cxnLst/>
              <a:rect l="l" t="t" r="r" b="b"/>
              <a:pathLst>
                <a:path w="19050" h="732789" extrusionOk="0">
                  <a:moveTo>
                    <a:pt x="18872" y="732726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2324390" y="317741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 extrusionOk="0">
                  <a:moveTo>
                    <a:pt x="0" y="77317"/>
                  </a:moveTo>
                  <a:lnTo>
                    <a:pt x="42481" y="0"/>
                  </a:lnTo>
                  <a:lnTo>
                    <a:pt x="88874" y="75031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1138410" y="3481334"/>
              <a:ext cx="1225550" cy="1512570"/>
            </a:xfrm>
            <a:custGeom>
              <a:avLst/>
              <a:gdLst/>
              <a:ahLst/>
              <a:cxnLst/>
              <a:rect l="l" t="t" r="r" b="b"/>
              <a:pathLst>
                <a:path w="1225550" h="1512570" extrusionOk="0">
                  <a:moveTo>
                    <a:pt x="1225232" y="4495"/>
                  </a:moveTo>
                  <a:lnTo>
                    <a:pt x="1225232" y="0"/>
                  </a:lnTo>
                  <a:lnTo>
                    <a:pt x="0" y="0"/>
                  </a:lnTo>
                  <a:lnTo>
                    <a:pt x="0" y="151239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1093965" y="4917533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 extrusionOk="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40" name="Google Shape;640;p52"/>
          <p:cNvGrpSpPr/>
          <p:nvPr/>
        </p:nvGrpSpPr>
        <p:grpSpPr>
          <a:xfrm>
            <a:off x="8629705" y="4048931"/>
            <a:ext cx="1162685" cy="346710"/>
            <a:chOff x="7308904" y="4048931"/>
            <a:chExt cx="1162685" cy="346710"/>
          </a:xfrm>
        </p:grpSpPr>
        <p:sp>
          <p:nvSpPr>
            <p:cNvPr id="641" name="Google Shape;641;p52"/>
            <p:cNvSpPr/>
            <p:nvPr/>
          </p:nvSpPr>
          <p:spPr>
            <a:xfrm>
              <a:off x="7308904" y="4048931"/>
              <a:ext cx="60960" cy="110489"/>
            </a:xfrm>
            <a:custGeom>
              <a:avLst/>
              <a:gdLst/>
              <a:ahLst/>
              <a:cxnLst/>
              <a:rect l="l" t="t" r="r" b="b"/>
              <a:pathLst>
                <a:path w="60959" h="110489" extrusionOk="0">
                  <a:moveTo>
                    <a:pt x="60426" y="0"/>
                  </a:moveTo>
                  <a:lnTo>
                    <a:pt x="0" y="54940"/>
                  </a:lnTo>
                  <a:lnTo>
                    <a:pt x="60426" y="110261"/>
                  </a:lnTo>
                  <a:lnTo>
                    <a:pt x="60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7308904" y="4048931"/>
              <a:ext cx="1162685" cy="346710"/>
            </a:xfrm>
            <a:custGeom>
              <a:avLst/>
              <a:gdLst/>
              <a:ahLst/>
              <a:cxnLst/>
              <a:rect l="l" t="t" r="r" b="b"/>
              <a:pathLst>
                <a:path w="1162684" h="346710" extrusionOk="0">
                  <a:moveTo>
                    <a:pt x="1162418" y="200609"/>
                  </a:moveTo>
                  <a:lnTo>
                    <a:pt x="1120318" y="161644"/>
                  </a:lnTo>
                  <a:lnTo>
                    <a:pt x="1069769" y="143542"/>
                  </a:lnTo>
                  <a:lnTo>
                    <a:pt x="1001402" y="126604"/>
                  </a:lnTo>
                  <a:lnTo>
                    <a:pt x="960969" y="118629"/>
                  </a:lnTo>
                  <a:lnTo>
                    <a:pt x="916600" y="111013"/>
                  </a:lnTo>
                  <a:lnTo>
                    <a:pt x="868469" y="103780"/>
                  </a:lnTo>
                  <a:lnTo>
                    <a:pt x="816748" y="96952"/>
                  </a:lnTo>
                  <a:lnTo>
                    <a:pt x="761611" y="90552"/>
                  </a:lnTo>
                  <a:lnTo>
                    <a:pt x="703231" y="84603"/>
                  </a:lnTo>
                  <a:lnTo>
                    <a:pt x="641781" y="79128"/>
                  </a:lnTo>
                  <a:lnTo>
                    <a:pt x="577434" y="74150"/>
                  </a:lnTo>
                  <a:lnTo>
                    <a:pt x="510363" y="69691"/>
                  </a:lnTo>
                  <a:lnTo>
                    <a:pt x="440741" y="65775"/>
                  </a:lnTo>
                  <a:lnTo>
                    <a:pt x="368741" y="62424"/>
                  </a:lnTo>
                  <a:lnTo>
                    <a:pt x="294537" y="59661"/>
                  </a:lnTo>
                  <a:lnTo>
                    <a:pt x="218301" y="57509"/>
                  </a:lnTo>
                  <a:lnTo>
                    <a:pt x="140206" y="55991"/>
                  </a:lnTo>
                  <a:lnTo>
                    <a:pt x="60426" y="55130"/>
                  </a:lnTo>
                  <a:lnTo>
                    <a:pt x="60426" y="110261"/>
                  </a:lnTo>
                  <a:lnTo>
                    <a:pt x="0" y="54940"/>
                  </a:lnTo>
                  <a:lnTo>
                    <a:pt x="60426" y="0"/>
                  </a:lnTo>
                  <a:lnTo>
                    <a:pt x="60426" y="55130"/>
                  </a:lnTo>
                  <a:lnTo>
                    <a:pt x="140206" y="55991"/>
                  </a:lnTo>
                  <a:lnTo>
                    <a:pt x="218301" y="57509"/>
                  </a:lnTo>
                  <a:lnTo>
                    <a:pt x="294537" y="59661"/>
                  </a:lnTo>
                  <a:lnTo>
                    <a:pt x="368741" y="62424"/>
                  </a:lnTo>
                  <a:lnTo>
                    <a:pt x="440741" y="65775"/>
                  </a:lnTo>
                  <a:lnTo>
                    <a:pt x="510363" y="69691"/>
                  </a:lnTo>
                  <a:lnTo>
                    <a:pt x="577434" y="74150"/>
                  </a:lnTo>
                  <a:lnTo>
                    <a:pt x="641781" y="79128"/>
                  </a:lnTo>
                  <a:lnTo>
                    <a:pt x="703231" y="84603"/>
                  </a:lnTo>
                  <a:lnTo>
                    <a:pt x="761611" y="90552"/>
                  </a:lnTo>
                  <a:lnTo>
                    <a:pt x="816748" y="96952"/>
                  </a:lnTo>
                  <a:lnTo>
                    <a:pt x="868469" y="103780"/>
                  </a:lnTo>
                  <a:lnTo>
                    <a:pt x="916600" y="111013"/>
                  </a:lnTo>
                  <a:lnTo>
                    <a:pt x="960969" y="118629"/>
                  </a:lnTo>
                  <a:lnTo>
                    <a:pt x="1001402" y="126604"/>
                  </a:lnTo>
                  <a:lnTo>
                    <a:pt x="1069769" y="143542"/>
                  </a:lnTo>
                  <a:lnTo>
                    <a:pt x="1120318" y="161644"/>
                  </a:lnTo>
                  <a:lnTo>
                    <a:pt x="1159700" y="190580"/>
                  </a:lnTo>
                  <a:lnTo>
                    <a:pt x="1162418" y="200609"/>
                  </a:lnTo>
                  <a:lnTo>
                    <a:pt x="1124082" y="237852"/>
                  </a:lnTo>
                  <a:lnTo>
                    <a:pt x="1078001" y="255212"/>
                  </a:lnTo>
                  <a:lnTo>
                    <a:pt x="1015611" y="271526"/>
                  </a:lnTo>
                  <a:lnTo>
                    <a:pt x="938138" y="286641"/>
                  </a:lnTo>
                  <a:lnTo>
                    <a:pt x="894128" y="293700"/>
                  </a:lnTo>
                  <a:lnTo>
                    <a:pt x="846807" y="300403"/>
                  </a:lnTo>
                  <a:lnTo>
                    <a:pt x="796328" y="306728"/>
                  </a:lnTo>
                  <a:lnTo>
                    <a:pt x="742844" y="312658"/>
                  </a:lnTo>
                  <a:lnTo>
                    <a:pt x="686508" y="318173"/>
                  </a:lnTo>
                  <a:lnTo>
                    <a:pt x="627474" y="323254"/>
                  </a:lnTo>
                  <a:lnTo>
                    <a:pt x="565894" y="327881"/>
                  </a:lnTo>
                  <a:lnTo>
                    <a:pt x="501922" y="332036"/>
                  </a:lnTo>
                  <a:lnTo>
                    <a:pt x="435710" y="335699"/>
                  </a:lnTo>
                  <a:lnTo>
                    <a:pt x="367413" y="338852"/>
                  </a:lnTo>
                  <a:lnTo>
                    <a:pt x="297183" y="341474"/>
                  </a:lnTo>
                  <a:lnTo>
                    <a:pt x="225174" y="343547"/>
                  </a:lnTo>
                  <a:lnTo>
                    <a:pt x="151538" y="345051"/>
                  </a:lnTo>
                  <a:lnTo>
                    <a:pt x="76429" y="345968"/>
                  </a:lnTo>
                  <a:lnTo>
                    <a:pt x="0" y="346278"/>
                  </a:lnTo>
                  <a:lnTo>
                    <a:pt x="76429" y="345968"/>
                  </a:lnTo>
                  <a:lnTo>
                    <a:pt x="151538" y="345051"/>
                  </a:lnTo>
                  <a:lnTo>
                    <a:pt x="225174" y="343547"/>
                  </a:lnTo>
                  <a:lnTo>
                    <a:pt x="297183" y="341474"/>
                  </a:lnTo>
                  <a:lnTo>
                    <a:pt x="367413" y="338852"/>
                  </a:lnTo>
                  <a:lnTo>
                    <a:pt x="435710" y="335699"/>
                  </a:lnTo>
                  <a:lnTo>
                    <a:pt x="501922" y="332036"/>
                  </a:lnTo>
                  <a:lnTo>
                    <a:pt x="565894" y="327881"/>
                  </a:lnTo>
                  <a:lnTo>
                    <a:pt x="627474" y="323254"/>
                  </a:lnTo>
                  <a:lnTo>
                    <a:pt x="686508" y="318173"/>
                  </a:lnTo>
                  <a:lnTo>
                    <a:pt x="742844" y="312658"/>
                  </a:lnTo>
                  <a:lnTo>
                    <a:pt x="796328" y="306728"/>
                  </a:lnTo>
                  <a:lnTo>
                    <a:pt x="846807" y="300403"/>
                  </a:lnTo>
                  <a:lnTo>
                    <a:pt x="894128" y="293700"/>
                  </a:lnTo>
                  <a:lnTo>
                    <a:pt x="938138" y="286641"/>
                  </a:lnTo>
                  <a:lnTo>
                    <a:pt x="978684" y="279243"/>
                  </a:lnTo>
                  <a:lnTo>
                    <a:pt x="1048768" y="263509"/>
                  </a:lnTo>
                  <a:lnTo>
                    <a:pt x="1103157" y="246653"/>
                  </a:lnTo>
                  <a:lnTo>
                    <a:pt x="1140624" y="228828"/>
                  </a:lnTo>
                  <a:lnTo>
                    <a:pt x="1159945" y="210187"/>
                  </a:lnTo>
                  <a:lnTo>
                    <a:pt x="1162418" y="200609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43" name="Google Shape;643;p52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8888600" y="2700283"/>
            <a:ext cx="3000000" cy="11079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소프트웨어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품질과</a:t>
            </a:r>
            <a:r>
              <a:rPr lang="en-US" sz="2000" dirty="0">
                <a:solidFill>
                  <a:schemeClr val="dk1"/>
                </a:solidFill>
              </a:rPr>
              <a:t> 고객 </a:t>
            </a:r>
            <a:r>
              <a:rPr lang="en-US" sz="2000" dirty="0" err="1">
                <a:solidFill>
                  <a:schemeClr val="dk1"/>
                </a:solidFill>
              </a:rPr>
              <a:t>요구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사항에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대한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응답성을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개선하는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데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사용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SW</a:t>
            </a:r>
            <a:r>
              <a:rPr lang="ko-KR" altLang="en-US"/>
              <a:t> 공학 목표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1451579" y="1519636"/>
            <a:ext cx="10515134" cy="439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공학의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목표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가능성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변화하는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충족하도록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진화하는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것이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가능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효율성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메모리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프로세서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같은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컴퓨팅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장치를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낭비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최소화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(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자원의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효율화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정확성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명시된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다양한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올바르게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구현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재사용성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모듈을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쉽게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재사용하여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신제품을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있도록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설계되어야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테스트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가능성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테스트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기준의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설정과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해당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기준에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평가가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필요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신뢰성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임의의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동안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원하는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수행해야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이식성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시스템이나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환경에서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시스템이나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환경에서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가능해야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적응성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다양한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제약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속에서도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있도록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지원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ill Sans"/>
              <a:buAutoNum type="arabicParenR"/>
            </a:pP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상호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운용성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–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데이터를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협력적으로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처리하기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2개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이상의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해야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"/>
          <p:cNvSpPr txBox="1">
            <a:spLocks noGrp="1"/>
          </p:cNvSpPr>
          <p:nvPr>
            <p:ph type="title"/>
          </p:nvPr>
        </p:nvSpPr>
        <p:spPr>
          <a:xfrm>
            <a:off x="1471168" y="814071"/>
            <a:ext cx="8896465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XP (EXTREME PROGRAMMING)</a:t>
            </a:r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3"/>
          <p:cNvSpPr txBox="1"/>
          <p:nvPr/>
        </p:nvSpPr>
        <p:spPr>
          <a:xfrm>
            <a:off x="1582638" y="1623081"/>
            <a:ext cx="10063261" cy="43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363538" marR="0" lvl="0" indent="-363538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by Kent Beck</a:t>
            </a:r>
            <a:endParaRPr sz="2000"/>
          </a:p>
          <a:p>
            <a:pPr marL="363538" marR="0" lvl="0" indent="-363538" algn="l" rtl="0">
              <a:spcBef>
                <a:spcPts val="72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XP Planning</a:t>
            </a:r>
            <a:endParaRPr sz="2000"/>
          </a:p>
          <a:p>
            <a:pPr marL="622300" lvl="1" indent="-304800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 스토리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 생성됩니다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622300" lvl="1" indent="-304800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스토리는 결과물 증분으로 그룹화됩니다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622300" lvl="1" indent="-304800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첫 번째 증분 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 속도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 분석된 후</a:t>
            </a:r>
          </a:p>
          <a:p>
            <a:pPr marL="622300" lvl="1" indent="-304800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나머지 증분에 대한 일정은 속도에 의해 정의됩니다</a:t>
            </a:r>
            <a:endParaRPr lang="en-US" altLang="ko-KR"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63538" indent="-363538">
              <a:spcBef>
                <a:spcPts val="720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XP Design</a:t>
            </a:r>
            <a:endParaRPr sz="2000">
              <a:solidFill>
                <a:schemeClr val="dk1"/>
              </a:solidFill>
              <a:latin typeface="Gill Sans"/>
              <a:cs typeface="Gill Sans"/>
            </a:endParaRPr>
          </a:p>
          <a:p>
            <a:pPr marL="669925" lvl="1" indent="-352425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CRC(Class-Responsibility-Collaborator) 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카드 사용</a:t>
            </a:r>
          </a:p>
          <a:p>
            <a:pPr marL="669925" lvl="1" indent="-352425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어려운 설계 문제의 경우 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스파이크 솔루션</a:t>
            </a: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r>
              <a:rPr lang="ko-KR" altLang="en-US" sz="20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으로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등록</a:t>
            </a:r>
            <a:endParaRPr lang="en-US" altLang="ko-KR"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69925" lvl="1" indent="-352425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일부 스파이크 솔루션에 대해 프로토타이핑이 수행</a:t>
            </a:r>
            <a:endParaRPr lang="en-US" altLang="ko-KR"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69925" lvl="1" indent="-352425">
              <a:spcBef>
                <a:spcPts val="720"/>
              </a:spcBef>
              <a:buClr>
                <a:schemeClr val="dk1"/>
              </a:buClr>
              <a:buSzPts val="2000"/>
              <a:buFont typeface="Noto Sans Symbols"/>
              <a:buChar char="⎼"/>
            </a:pPr>
            <a:r>
              <a:rPr lang="en-US" alt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“Refactoring"</a:t>
            </a:r>
            <a:r>
              <a:rPr lang="ko-KR" alt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 필요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4"/>
          <p:cNvSpPr txBox="1">
            <a:spLocks noGrp="1"/>
          </p:cNvSpPr>
          <p:nvPr>
            <p:ph type="title"/>
          </p:nvPr>
        </p:nvSpPr>
        <p:spPr>
          <a:xfrm>
            <a:off x="1440715" y="816105"/>
            <a:ext cx="8550778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XP (EXTREME PROGRAMMING)</a:t>
            </a:r>
            <a:endParaRPr/>
          </a:p>
        </p:txBody>
      </p:sp>
      <p:sp>
        <p:nvSpPr>
          <p:cNvPr id="657" name="Google Shape;657;p54"/>
          <p:cNvSpPr txBox="1">
            <a:spLocks noGrp="1"/>
          </p:cNvSpPr>
          <p:nvPr>
            <p:ph type="sldNum" idx="12"/>
          </p:nvPr>
        </p:nvSpPr>
        <p:spPr>
          <a:xfrm>
            <a:off x="8718383" y="6489952"/>
            <a:ext cx="205104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4"/>
          <p:cNvSpPr txBox="1"/>
          <p:nvPr/>
        </p:nvSpPr>
        <p:spPr>
          <a:xfrm>
            <a:off x="1569430" y="1706122"/>
            <a:ext cx="8550778" cy="41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XP Coding</a:t>
            </a:r>
            <a:endParaRPr dirty="0"/>
          </a:p>
          <a:p>
            <a:pPr marL="469265" marR="0" lvl="1" algn="l" rtl="0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개발전에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Unit tests 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시나리오 작성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a story are generated before coding.</a:t>
            </a:r>
            <a:br>
              <a:rPr lang="en-US" dirty="0">
                <a:ea typeface="Gill Sans"/>
              </a:rPr>
            </a:br>
            <a:r>
              <a:rPr lang="ko-KR" altLang="en-US" dirty="0">
                <a:ea typeface="Gill Sans"/>
              </a:rPr>
              <a:t>에러를 줄이고 품질을 강화 </a:t>
            </a:r>
            <a:endParaRPr sz="16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6088" marR="0" lvl="2" algn="l" rtl="0">
              <a:lnSpc>
                <a:spcPct val="150000"/>
              </a:lnSpc>
              <a:spcBef>
                <a:spcPts val="1155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“Pair programming” </a:t>
            </a:r>
          </a:p>
          <a:p>
            <a:pPr marL="446088" marR="0" lvl="2" algn="l" rtl="0">
              <a:lnSpc>
                <a:spcPct val="150000"/>
              </a:lnSpc>
              <a:spcBef>
                <a:spcPts val="1155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빨리 처리하는 것이 품질 저하를 의미 하는 것은 아님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115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XP Testing</a:t>
            </a:r>
            <a:endParaRPr dirty="0"/>
          </a:p>
          <a:p>
            <a:pPr marL="469265" marR="0" lvl="1" algn="l" rtl="0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Unit tests</a:t>
            </a:r>
            <a:r>
              <a:rPr lang="ko-KR" altLang="en-US" sz="1600" b="0" i="0" u="none" strike="noStrike" cap="none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를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매일 실행 함</a:t>
            </a:r>
            <a:endParaRPr dirty="0"/>
          </a:p>
          <a:p>
            <a:pPr marL="469265" marR="0" lvl="1" algn="l" rtl="0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-</a:t>
            </a:r>
            <a:r>
              <a:rPr lang="ko-KR" altLang="en-US" sz="16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 고객의 승인 프로세스와 함께 진행 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>
            <a:spLocks noGrp="1"/>
          </p:cNvSpPr>
          <p:nvPr>
            <p:ph type="title"/>
          </p:nvPr>
        </p:nvSpPr>
        <p:spPr>
          <a:xfrm>
            <a:off x="1437787" y="720237"/>
            <a:ext cx="6778019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SCRUM</a:t>
            </a:r>
            <a:endParaRPr sz="4000"/>
          </a:p>
        </p:txBody>
      </p:sp>
      <p:sp>
        <p:nvSpPr>
          <p:cNvPr id="664" name="Google Shape;664;p55"/>
          <p:cNvSpPr txBox="1"/>
          <p:nvPr/>
        </p:nvSpPr>
        <p:spPr>
          <a:xfrm>
            <a:off x="8840171" y="4424157"/>
            <a:ext cx="2732053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New functionality is demonstrated at end of sprint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7896332" y="2464172"/>
            <a:ext cx="4095878" cy="109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Scrum: 15minute daily meeting.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195580" marR="24701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Team members respond to basics: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174625" marR="245745" lvl="0" indent="-174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tang"/>
              <a:buAutoNum type="arabicParenR"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What did you do since last Scrum meeting?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227329" marR="0" lvl="0" indent="-21526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tang"/>
              <a:buAutoNum type="arabicParenR"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Do you have any obstacles?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195580" marR="367030" lvl="0" indent="-1835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tang"/>
              <a:buAutoNum type="arabicParenR"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What will you do before next meeting?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666" name="Google Shape;666;p55"/>
          <p:cNvSpPr/>
          <p:nvPr/>
        </p:nvSpPr>
        <p:spPr>
          <a:xfrm>
            <a:off x="4135984" y="3890172"/>
            <a:ext cx="622300" cy="666115"/>
          </a:xfrm>
          <a:custGeom>
            <a:avLst/>
            <a:gdLst/>
            <a:ahLst/>
            <a:cxnLst/>
            <a:rect l="l" t="t" r="r" b="b"/>
            <a:pathLst>
              <a:path w="622300" h="666114" extrusionOk="0">
                <a:moveTo>
                  <a:pt x="0" y="166433"/>
                </a:moveTo>
                <a:lnTo>
                  <a:pt x="235077" y="166433"/>
                </a:lnTo>
                <a:lnTo>
                  <a:pt x="235077" y="0"/>
                </a:lnTo>
                <a:lnTo>
                  <a:pt x="621728" y="332866"/>
                </a:lnTo>
                <a:lnTo>
                  <a:pt x="235077" y="665721"/>
                </a:lnTo>
                <a:lnTo>
                  <a:pt x="235077" y="499287"/>
                </a:lnTo>
                <a:lnTo>
                  <a:pt x="0" y="499287"/>
                </a:lnTo>
                <a:lnTo>
                  <a:pt x="0" y="166433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p55"/>
          <p:cNvSpPr/>
          <p:nvPr/>
        </p:nvSpPr>
        <p:spPr>
          <a:xfrm>
            <a:off x="5489937" y="1903751"/>
            <a:ext cx="636905" cy="678180"/>
          </a:xfrm>
          <a:custGeom>
            <a:avLst/>
            <a:gdLst/>
            <a:ahLst/>
            <a:cxnLst/>
            <a:rect l="l" t="t" r="r" b="b"/>
            <a:pathLst>
              <a:path w="636904" h="678180" extrusionOk="0">
                <a:moveTo>
                  <a:pt x="1184" y="677697"/>
                </a:moveTo>
                <a:lnTo>
                  <a:pt x="0" y="628239"/>
                </a:lnTo>
                <a:lnTo>
                  <a:pt x="2424" y="579673"/>
                </a:lnTo>
                <a:lnTo>
                  <a:pt x="8345" y="532130"/>
                </a:lnTo>
                <a:lnTo>
                  <a:pt x="17651" y="485740"/>
                </a:lnTo>
                <a:lnTo>
                  <a:pt x="30228" y="440634"/>
                </a:lnTo>
                <a:lnTo>
                  <a:pt x="45965" y="396941"/>
                </a:lnTo>
                <a:lnTo>
                  <a:pt x="64748" y="354793"/>
                </a:lnTo>
                <a:lnTo>
                  <a:pt x="86466" y="314321"/>
                </a:lnTo>
                <a:lnTo>
                  <a:pt x="111007" y="275653"/>
                </a:lnTo>
                <a:lnTo>
                  <a:pt x="138257" y="238923"/>
                </a:lnTo>
                <a:lnTo>
                  <a:pt x="168104" y="204258"/>
                </a:lnTo>
                <a:lnTo>
                  <a:pt x="200437" y="171791"/>
                </a:lnTo>
                <a:lnTo>
                  <a:pt x="235142" y="141652"/>
                </a:lnTo>
                <a:lnTo>
                  <a:pt x="272108" y="113971"/>
                </a:lnTo>
                <a:lnTo>
                  <a:pt x="311221" y="88879"/>
                </a:lnTo>
                <a:lnTo>
                  <a:pt x="352370" y="66506"/>
                </a:lnTo>
                <a:lnTo>
                  <a:pt x="395441" y="46983"/>
                </a:lnTo>
                <a:lnTo>
                  <a:pt x="440324" y="30440"/>
                </a:lnTo>
                <a:lnTo>
                  <a:pt x="486904" y="17008"/>
                </a:lnTo>
                <a:lnTo>
                  <a:pt x="535071" y="6818"/>
                </a:lnTo>
                <a:lnTo>
                  <a:pt x="584711" y="0"/>
                </a:lnTo>
                <a:lnTo>
                  <a:pt x="636552" y="319989"/>
                </a:lnTo>
                <a:lnTo>
                  <a:pt x="588876" y="325365"/>
                </a:lnTo>
                <a:lnTo>
                  <a:pt x="543996" y="336494"/>
                </a:lnTo>
                <a:lnTo>
                  <a:pt x="502258" y="352975"/>
                </a:lnTo>
                <a:lnTo>
                  <a:pt x="464010" y="374413"/>
                </a:lnTo>
                <a:lnTo>
                  <a:pt x="429599" y="400410"/>
                </a:lnTo>
                <a:lnTo>
                  <a:pt x="399372" y="430568"/>
                </a:lnTo>
                <a:lnTo>
                  <a:pt x="373675" y="464489"/>
                </a:lnTo>
                <a:lnTo>
                  <a:pt x="352855" y="501776"/>
                </a:lnTo>
                <a:lnTo>
                  <a:pt x="337259" y="542031"/>
                </a:lnTo>
                <a:lnTo>
                  <a:pt x="327235" y="584857"/>
                </a:lnTo>
                <a:lnTo>
                  <a:pt x="323129" y="629856"/>
                </a:lnTo>
                <a:lnTo>
                  <a:pt x="325288" y="676630"/>
                </a:lnTo>
                <a:lnTo>
                  <a:pt x="1184" y="677697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68" name="Google Shape;668;p55"/>
          <p:cNvGrpSpPr/>
          <p:nvPr/>
        </p:nvGrpSpPr>
        <p:grpSpPr>
          <a:xfrm>
            <a:off x="5500853" y="1870509"/>
            <a:ext cx="2434957" cy="2564890"/>
            <a:chOff x="3976853" y="1870508"/>
            <a:chExt cx="2434957" cy="2564890"/>
          </a:xfrm>
        </p:grpSpPr>
        <p:sp>
          <p:nvSpPr>
            <p:cNvPr id="669" name="Google Shape;669;p55"/>
            <p:cNvSpPr/>
            <p:nvPr/>
          </p:nvSpPr>
          <p:spPr>
            <a:xfrm>
              <a:off x="5237060" y="4011218"/>
              <a:ext cx="1174750" cy="424180"/>
            </a:xfrm>
            <a:custGeom>
              <a:avLst/>
              <a:gdLst/>
              <a:ahLst/>
              <a:cxnLst/>
              <a:rect l="l" t="t" r="r" b="b"/>
              <a:pathLst>
                <a:path w="1174750" h="424179" extrusionOk="0">
                  <a:moveTo>
                    <a:pt x="0" y="0"/>
                  </a:moveTo>
                  <a:lnTo>
                    <a:pt x="1174381" y="0"/>
                  </a:lnTo>
                  <a:lnTo>
                    <a:pt x="1174381" y="423633"/>
                  </a:lnTo>
                  <a:lnTo>
                    <a:pt x="0" y="4236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5324985" y="3268609"/>
              <a:ext cx="563880" cy="515620"/>
            </a:xfrm>
            <a:custGeom>
              <a:avLst/>
              <a:gdLst/>
              <a:ahLst/>
              <a:cxnLst/>
              <a:rect l="l" t="t" r="r" b="b"/>
              <a:pathLst>
                <a:path w="563879" h="515620" extrusionOk="0">
                  <a:moveTo>
                    <a:pt x="276428" y="0"/>
                  </a:moveTo>
                  <a:lnTo>
                    <a:pt x="316195" y="29484"/>
                  </a:lnTo>
                  <a:lnTo>
                    <a:pt x="353387" y="61356"/>
                  </a:lnTo>
                  <a:lnTo>
                    <a:pt x="387911" y="95463"/>
                  </a:lnTo>
                  <a:lnTo>
                    <a:pt x="419674" y="131651"/>
                  </a:lnTo>
                  <a:lnTo>
                    <a:pt x="448585" y="169764"/>
                  </a:lnTo>
                  <a:lnTo>
                    <a:pt x="474549" y="209650"/>
                  </a:lnTo>
                  <a:lnTo>
                    <a:pt x="497476" y="251153"/>
                  </a:lnTo>
                  <a:lnTo>
                    <a:pt x="517271" y="294120"/>
                  </a:lnTo>
                  <a:lnTo>
                    <a:pt x="533844" y="338397"/>
                  </a:lnTo>
                  <a:lnTo>
                    <a:pt x="547100" y="383830"/>
                  </a:lnTo>
                  <a:lnTo>
                    <a:pt x="556948" y="430264"/>
                  </a:lnTo>
                  <a:lnTo>
                    <a:pt x="563295" y="477545"/>
                  </a:lnTo>
                  <a:lnTo>
                    <a:pt x="115722" y="515543"/>
                  </a:lnTo>
                  <a:lnTo>
                    <a:pt x="103516" y="468153"/>
                  </a:lnTo>
                  <a:lnTo>
                    <a:pt x="79416" y="424735"/>
                  </a:lnTo>
                  <a:lnTo>
                    <a:pt x="44538" y="386827"/>
                  </a:lnTo>
                  <a:lnTo>
                    <a:pt x="0" y="355968"/>
                  </a:lnTo>
                  <a:lnTo>
                    <a:pt x="276428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5178482" y="3076345"/>
              <a:ext cx="364490" cy="497205"/>
            </a:xfrm>
            <a:custGeom>
              <a:avLst/>
              <a:gdLst/>
              <a:ahLst/>
              <a:cxnLst/>
              <a:rect l="l" t="t" r="r" b="b"/>
              <a:pathLst>
                <a:path w="364489" h="497204" extrusionOk="0">
                  <a:moveTo>
                    <a:pt x="12992" y="0"/>
                  </a:moveTo>
                  <a:lnTo>
                    <a:pt x="0" y="430148"/>
                  </a:lnTo>
                  <a:lnTo>
                    <a:pt x="29188" y="443949"/>
                  </a:lnTo>
                  <a:lnTo>
                    <a:pt x="57959" y="459782"/>
                  </a:lnTo>
                  <a:lnTo>
                    <a:pt x="86107" y="477528"/>
                  </a:lnTo>
                  <a:lnTo>
                    <a:pt x="113423" y="497065"/>
                  </a:lnTo>
                  <a:lnTo>
                    <a:pt x="364134" y="161925"/>
                  </a:lnTo>
                  <a:lnTo>
                    <a:pt x="323720" y="133098"/>
                  </a:lnTo>
                  <a:lnTo>
                    <a:pt x="282031" y="106595"/>
                  </a:lnTo>
                  <a:lnTo>
                    <a:pt x="239206" y="82479"/>
                  </a:lnTo>
                  <a:lnTo>
                    <a:pt x="195387" y="60817"/>
                  </a:lnTo>
                  <a:lnTo>
                    <a:pt x="150716" y="41672"/>
                  </a:lnTo>
                  <a:lnTo>
                    <a:pt x="105332" y="25111"/>
                  </a:lnTo>
                  <a:lnTo>
                    <a:pt x="59377" y="11198"/>
                  </a:lnTo>
                  <a:lnTo>
                    <a:pt x="12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5178482" y="3076345"/>
              <a:ext cx="364490" cy="497205"/>
            </a:xfrm>
            <a:custGeom>
              <a:avLst/>
              <a:gdLst/>
              <a:ahLst/>
              <a:cxnLst/>
              <a:rect l="l" t="t" r="r" b="b"/>
              <a:pathLst>
                <a:path w="364489" h="497204" extrusionOk="0">
                  <a:moveTo>
                    <a:pt x="12992" y="0"/>
                  </a:moveTo>
                  <a:lnTo>
                    <a:pt x="59377" y="11198"/>
                  </a:lnTo>
                  <a:lnTo>
                    <a:pt x="105332" y="25111"/>
                  </a:lnTo>
                  <a:lnTo>
                    <a:pt x="150716" y="41672"/>
                  </a:lnTo>
                  <a:lnTo>
                    <a:pt x="195387" y="60817"/>
                  </a:lnTo>
                  <a:lnTo>
                    <a:pt x="239206" y="82479"/>
                  </a:lnTo>
                  <a:lnTo>
                    <a:pt x="282031" y="106595"/>
                  </a:lnTo>
                  <a:lnTo>
                    <a:pt x="323720" y="133098"/>
                  </a:lnTo>
                  <a:lnTo>
                    <a:pt x="364134" y="161925"/>
                  </a:lnTo>
                  <a:lnTo>
                    <a:pt x="113423" y="497065"/>
                  </a:lnTo>
                  <a:lnTo>
                    <a:pt x="86107" y="477528"/>
                  </a:lnTo>
                  <a:lnTo>
                    <a:pt x="57959" y="459782"/>
                  </a:lnTo>
                  <a:lnTo>
                    <a:pt x="29188" y="443949"/>
                  </a:lnTo>
                  <a:lnTo>
                    <a:pt x="0" y="430148"/>
                  </a:lnTo>
                  <a:lnTo>
                    <a:pt x="12992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3" name="Google Shape;673;p55"/>
            <p:cNvSpPr/>
            <p:nvPr/>
          </p:nvSpPr>
          <p:spPr>
            <a:xfrm>
              <a:off x="5240455" y="3827603"/>
              <a:ext cx="641985" cy="600075"/>
            </a:xfrm>
            <a:custGeom>
              <a:avLst/>
              <a:gdLst/>
              <a:ahLst/>
              <a:cxnLst/>
              <a:rect l="l" t="t" r="r" b="b"/>
              <a:pathLst>
                <a:path w="641985" h="600075" extrusionOk="0">
                  <a:moveTo>
                    <a:pt x="641603" y="0"/>
                  </a:moveTo>
                  <a:lnTo>
                    <a:pt x="225361" y="9690"/>
                  </a:lnTo>
                  <a:lnTo>
                    <a:pt x="220821" y="48766"/>
                  </a:lnTo>
                  <a:lnTo>
                    <a:pt x="204799" y="84696"/>
                  </a:lnTo>
                  <a:lnTo>
                    <a:pt x="178661" y="116651"/>
                  </a:lnTo>
                  <a:lnTo>
                    <a:pt x="143760" y="143586"/>
                  </a:lnTo>
                  <a:lnTo>
                    <a:pt x="101447" y="164458"/>
                  </a:lnTo>
                  <a:lnTo>
                    <a:pt x="53076" y="178221"/>
                  </a:lnTo>
                  <a:lnTo>
                    <a:pt x="0" y="183832"/>
                  </a:lnTo>
                  <a:lnTo>
                    <a:pt x="17005" y="599846"/>
                  </a:lnTo>
                  <a:lnTo>
                    <a:pt x="67197" y="596441"/>
                  </a:lnTo>
                  <a:lnTo>
                    <a:pt x="116210" y="589689"/>
                  </a:lnTo>
                  <a:lnTo>
                    <a:pt x="163907" y="579722"/>
                  </a:lnTo>
                  <a:lnTo>
                    <a:pt x="210151" y="566669"/>
                  </a:lnTo>
                  <a:lnTo>
                    <a:pt x="254805" y="550664"/>
                  </a:lnTo>
                  <a:lnTo>
                    <a:pt x="297734" y="531836"/>
                  </a:lnTo>
                  <a:lnTo>
                    <a:pt x="338800" y="510317"/>
                  </a:lnTo>
                  <a:lnTo>
                    <a:pt x="377866" y="486238"/>
                  </a:lnTo>
                  <a:lnTo>
                    <a:pt x="414796" y="459731"/>
                  </a:lnTo>
                  <a:lnTo>
                    <a:pt x="449454" y="430926"/>
                  </a:lnTo>
                  <a:lnTo>
                    <a:pt x="481702" y="399956"/>
                  </a:lnTo>
                  <a:lnTo>
                    <a:pt x="511404" y="366951"/>
                  </a:lnTo>
                  <a:lnTo>
                    <a:pt x="538424" y="332043"/>
                  </a:lnTo>
                  <a:lnTo>
                    <a:pt x="562624" y="295362"/>
                  </a:lnTo>
                  <a:lnTo>
                    <a:pt x="583868" y="257040"/>
                  </a:lnTo>
                  <a:lnTo>
                    <a:pt x="602020" y="217209"/>
                  </a:lnTo>
                  <a:lnTo>
                    <a:pt x="616942" y="175999"/>
                  </a:lnTo>
                  <a:lnTo>
                    <a:pt x="628498" y="133542"/>
                  </a:lnTo>
                  <a:lnTo>
                    <a:pt x="636551" y="89969"/>
                  </a:lnTo>
                  <a:lnTo>
                    <a:pt x="640965" y="45411"/>
                  </a:lnTo>
                  <a:lnTo>
                    <a:pt x="64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4" name="Google Shape;674;p55"/>
            <p:cNvSpPr/>
            <p:nvPr/>
          </p:nvSpPr>
          <p:spPr>
            <a:xfrm>
              <a:off x="5240455" y="3827603"/>
              <a:ext cx="641985" cy="600075"/>
            </a:xfrm>
            <a:custGeom>
              <a:avLst/>
              <a:gdLst/>
              <a:ahLst/>
              <a:cxnLst/>
              <a:rect l="l" t="t" r="r" b="b"/>
              <a:pathLst>
                <a:path w="641985" h="600075" extrusionOk="0">
                  <a:moveTo>
                    <a:pt x="641603" y="0"/>
                  </a:moveTo>
                  <a:lnTo>
                    <a:pt x="640965" y="45411"/>
                  </a:lnTo>
                  <a:lnTo>
                    <a:pt x="636551" y="89969"/>
                  </a:lnTo>
                  <a:lnTo>
                    <a:pt x="628498" y="133542"/>
                  </a:lnTo>
                  <a:lnTo>
                    <a:pt x="616942" y="175999"/>
                  </a:lnTo>
                  <a:lnTo>
                    <a:pt x="602020" y="217209"/>
                  </a:lnTo>
                  <a:lnTo>
                    <a:pt x="583868" y="257040"/>
                  </a:lnTo>
                  <a:lnTo>
                    <a:pt x="562624" y="295362"/>
                  </a:lnTo>
                  <a:lnTo>
                    <a:pt x="538424" y="332043"/>
                  </a:lnTo>
                  <a:lnTo>
                    <a:pt x="511404" y="366951"/>
                  </a:lnTo>
                  <a:lnTo>
                    <a:pt x="481702" y="399956"/>
                  </a:lnTo>
                  <a:lnTo>
                    <a:pt x="449454" y="430926"/>
                  </a:lnTo>
                  <a:lnTo>
                    <a:pt x="414796" y="459731"/>
                  </a:lnTo>
                  <a:lnTo>
                    <a:pt x="377866" y="486238"/>
                  </a:lnTo>
                  <a:lnTo>
                    <a:pt x="338800" y="510317"/>
                  </a:lnTo>
                  <a:lnTo>
                    <a:pt x="297734" y="531836"/>
                  </a:lnTo>
                  <a:lnTo>
                    <a:pt x="254805" y="550664"/>
                  </a:lnTo>
                  <a:lnTo>
                    <a:pt x="210151" y="566669"/>
                  </a:lnTo>
                  <a:lnTo>
                    <a:pt x="163907" y="579722"/>
                  </a:lnTo>
                  <a:lnTo>
                    <a:pt x="116210" y="589689"/>
                  </a:lnTo>
                  <a:lnTo>
                    <a:pt x="67197" y="596441"/>
                  </a:lnTo>
                  <a:lnTo>
                    <a:pt x="17005" y="599846"/>
                  </a:lnTo>
                  <a:lnTo>
                    <a:pt x="0" y="183832"/>
                  </a:lnTo>
                  <a:lnTo>
                    <a:pt x="53076" y="178221"/>
                  </a:lnTo>
                  <a:lnTo>
                    <a:pt x="101447" y="164458"/>
                  </a:lnTo>
                  <a:lnTo>
                    <a:pt x="143760" y="143586"/>
                  </a:lnTo>
                  <a:lnTo>
                    <a:pt x="178661" y="116651"/>
                  </a:lnTo>
                  <a:lnTo>
                    <a:pt x="204799" y="84696"/>
                  </a:lnTo>
                  <a:lnTo>
                    <a:pt x="220821" y="48766"/>
                  </a:lnTo>
                  <a:lnTo>
                    <a:pt x="225374" y="9906"/>
                  </a:lnTo>
                  <a:lnTo>
                    <a:pt x="225361" y="9690"/>
                  </a:lnTo>
                  <a:lnTo>
                    <a:pt x="641603" y="0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5" name="Google Shape;675;p55"/>
            <p:cNvSpPr/>
            <p:nvPr/>
          </p:nvSpPr>
          <p:spPr>
            <a:xfrm>
              <a:off x="4717982" y="1870508"/>
              <a:ext cx="603885" cy="441325"/>
            </a:xfrm>
            <a:custGeom>
              <a:avLst/>
              <a:gdLst/>
              <a:ahLst/>
              <a:cxnLst/>
              <a:rect l="l" t="t" r="r" b="b"/>
              <a:pathLst>
                <a:path w="603885" h="441325" extrusionOk="0">
                  <a:moveTo>
                    <a:pt x="0" y="7640"/>
                  </a:moveTo>
                  <a:lnTo>
                    <a:pt x="50287" y="2067"/>
                  </a:lnTo>
                  <a:lnTo>
                    <a:pt x="100128" y="0"/>
                  </a:lnTo>
                  <a:lnTo>
                    <a:pt x="149357" y="1377"/>
                  </a:lnTo>
                  <a:lnTo>
                    <a:pt x="197810" y="6139"/>
                  </a:lnTo>
                  <a:lnTo>
                    <a:pt x="245321" y="14226"/>
                  </a:lnTo>
                  <a:lnTo>
                    <a:pt x="291724" y="25578"/>
                  </a:lnTo>
                  <a:lnTo>
                    <a:pt x="336856" y="40134"/>
                  </a:lnTo>
                  <a:lnTo>
                    <a:pt x="380550" y="57835"/>
                  </a:lnTo>
                  <a:lnTo>
                    <a:pt x="422641" y="78621"/>
                  </a:lnTo>
                  <a:lnTo>
                    <a:pt x="462964" y="102431"/>
                  </a:lnTo>
                  <a:lnTo>
                    <a:pt x="501355" y="129205"/>
                  </a:lnTo>
                  <a:lnTo>
                    <a:pt x="537647" y="158884"/>
                  </a:lnTo>
                  <a:lnTo>
                    <a:pt x="571675" y="191407"/>
                  </a:lnTo>
                  <a:lnTo>
                    <a:pt x="603275" y="226715"/>
                  </a:lnTo>
                  <a:lnTo>
                    <a:pt x="343865" y="441040"/>
                  </a:lnTo>
                  <a:lnTo>
                    <a:pt x="309624" y="406439"/>
                  </a:lnTo>
                  <a:lnTo>
                    <a:pt x="270022" y="378443"/>
                  </a:lnTo>
                  <a:lnTo>
                    <a:pt x="225836" y="357280"/>
                  </a:lnTo>
                  <a:lnTo>
                    <a:pt x="177841" y="343177"/>
                  </a:lnTo>
                  <a:lnTo>
                    <a:pt x="126812" y="336363"/>
                  </a:lnTo>
                  <a:lnTo>
                    <a:pt x="73526" y="337065"/>
                  </a:lnTo>
                  <a:lnTo>
                    <a:pt x="18757" y="345511"/>
                  </a:lnTo>
                  <a:lnTo>
                    <a:pt x="0" y="764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6" name="Google Shape;676;p55"/>
            <p:cNvSpPr/>
            <p:nvPr/>
          </p:nvSpPr>
          <p:spPr>
            <a:xfrm>
              <a:off x="5073304" y="2238348"/>
              <a:ext cx="352425" cy="386080"/>
            </a:xfrm>
            <a:custGeom>
              <a:avLst/>
              <a:gdLst/>
              <a:ahLst/>
              <a:cxnLst/>
              <a:rect l="l" t="t" r="r" b="b"/>
              <a:pathLst>
                <a:path w="352425" h="386080" extrusionOk="0">
                  <a:moveTo>
                    <a:pt x="322592" y="0"/>
                  </a:moveTo>
                  <a:lnTo>
                    <a:pt x="34683" y="140017"/>
                  </a:lnTo>
                  <a:lnTo>
                    <a:pt x="39090" y="191033"/>
                  </a:lnTo>
                  <a:lnTo>
                    <a:pt x="34677" y="244830"/>
                  </a:lnTo>
                  <a:lnTo>
                    <a:pt x="21596" y="300466"/>
                  </a:lnTo>
                  <a:lnTo>
                    <a:pt x="0" y="356997"/>
                  </a:lnTo>
                  <a:lnTo>
                    <a:pt x="323202" y="385940"/>
                  </a:lnTo>
                  <a:lnTo>
                    <a:pt x="336014" y="335823"/>
                  </a:lnTo>
                  <a:lnTo>
                    <a:pt x="345143" y="285853"/>
                  </a:lnTo>
                  <a:lnTo>
                    <a:pt x="350589" y="236224"/>
                  </a:lnTo>
                  <a:lnTo>
                    <a:pt x="352353" y="187131"/>
                  </a:lnTo>
                  <a:lnTo>
                    <a:pt x="350435" y="138767"/>
                  </a:lnTo>
                  <a:lnTo>
                    <a:pt x="344835" y="91328"/>
                  </a:lnTo>
                  <a:lnTo>
                    <a:pt x="335554" y="45007"/>
                  </a:lnTo>
                  <a:lnTo>
                    <a:pt x="322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7" name="Google Shape;677;p55"/>
            <p:cNvSpPr/>
            <p:nvPr/>
          </p:nvSpPr>
          <p:spPr>
            <a:xfrm>
              <a:off x="5073304" y="2238349"/>
              <a:ext cx="352425" cy="386080"/>
            </a:xfrm>
            <a:custGeom>
              <a:avLst/>
              <a:gdLst/>
              <a:ahLst/>
              <a:cxnLst/>
              <a:rect l="l" t="t" r="r" b="b"/>
              <a:pathLst>
                <a:path w="352425" h="386080" extrusionOk="0">
                  <a:moveTo>
                    <a:pt x="322592" y="0"/>
                  </a:moveTo>
                  <a:lnTo>
                    <a:pt x="335554" y="45007"/>
                  </a:lnTo>
                  <a:lnTo>
                    <a:pt x="344835" y="91328"/>
                  </a:lnTo>
                  <a:lnTo>
                    <a:pt x="350435" y="138767"/>
                  </a:lnTo>
                  <a:lnTo>
                    <a:pt x="352353" y="187131"/>
                  </a:lnTo>
                  <a:lnTo>
                    <a:pt x="350589" y="236224"/>
                  </a:lnTo>
                  <a:lnTo>
                    <a:pt x="345143" y="285853"/>
                  </a:lnTo>
                  <a:lnTo>
                    <a:pt x="336014" y="335823"/>
                  </a:lnTo>
                  <a:lnTo>
                    <a:pt x="323202" y="385940"/>
                  </a:lnTo>
                  <a:lnTo>
                    <a:pt x="0" y="356997"/>
                  </a:lnTo>
                  <a:lnTo>
                    <a:pt x="21596" y="300466"/>
                  </a:lnTo>
                  <a:lnTo>
                    <a:pt x="34677" y="244830"/>
                  </a:lnTo>
                  <a:lnTo>
                    <a:pt x="39090" y="191033"/>
                  </a:lnTo>
                  <a:lnTo>
                    <a:pt x="34683" y="140017"/>
                  </a:lnTo>
                  <a:lnTo>
                    <a:pt x="322592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8" name="Google Shape;678;p55"/>
            <p:cNvSpPr/>
            <p:nvPr/>
          </p:nvSpPr>
          <p:spPr>
            <a:xfrm>
              <a:off x="4269930" y="4011218"/>
              <a:ext cx="829310" cy="424180"/>
            </a:xfrm>
            <a:custGeom>
              <a:avLst/>
              <a:gdLst/>
              <a:ahLst/>
              <a:cxnLst/>
              <a:rect l="l" t="t" r="r" b="b"/>
              <a:pathLst>
                <a:path w="829310" h="424179" extrusionOk="0">
                  <a:moveTo>
                    <a:pt x="0" y="0"/>
                  </a:moveTo>
                  <a:lnTo>
                    <a:pt x="828967" y="0"/>
                  </a:lnTo>
                  <a:lnTo>
                    <a:pt x="828967" y="423633"/>
                  </a:lnTo>
                  <a:lnTo>
                    <a:pt x="0" y="4236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9" name="Google Shape;679;p55"/>
            <p:cNvSpPr/>
            <p:nvPr/>
          </p:nvSpPr>
          <p:spPr>
            <a:xfrm>
              <a:off x="4182291" y="3801757"/>
              <a:ext cx="760095" cy="544830"/>
            </a:xfrm>
            <a:custGeom>
              <a:avLst/>
              <a:gdLst/>
              <a:ahLst/>
              <a:cxnLst/>
              <a:rect l="l" t="t" r="r" b="b"/>
              <a:pathLst>
                <a:path w="760095" h="544829" extrusionOk="0">
                  <a:moveTo>
                    <a:pt x="603605" y="0"/>
                  </a:moveTo>
                  <a:lnTo>
                    <a:pt x="156298" y="0"/>
                  </a:lnTo>
                  <a:lnTo>
                    <a:pt x="156298" y="205943"/>
                  </a:lnTo>
                  <a:lnTo>
                    <a:pt x="0" y="205943"/>
                  </a:lnTo>
                  <a:lnTo>
                    <a:pt x="379945" y="544677"/>
                  </a:lnTo>
                  <a:lnTo>
                    <a:pt x="759891" y="205943"/>
                  </a:lnTo>
                  <a:lnTo>
                    <a:pt x="603605" y="205943"/>
                  </a:lnTo>
                  <a:lnTo>
                    <a:pt x="603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0" name="Google Shape;680;p55"/>
            <p:cNvSpPr/>
            <p:nvPr/>
          </p:nvSpPr>
          <p:spPr>
            <a:xfrm>
              <a:off x="4366078" y="3067209"/>
              <a:ext cx="735965" cy="673100"/>
            </a:xfrm>
            <a:custGeom>
              <a:avLst/>
              <a:gdLst/>
              <a:ahLst/>
              <a:cxnLst/>
              <a:rect l="l" t="t" r="r" b="b"/>
              <a:pathLst>
                <a:path w="735964" h="673100" extrusionOk="0">
                  <a:moveTo>
                    <a:pt x="12892" y="671093"/>
                  </a:moveTo>
                  <a:lnTo>
                    <a:pt x="5016" y="622914"/>
                  </a:lnTo>
                  <a:lnTo>
                    <a:pt x="751" y="575667"/>
                  </a:lnTo>
                  <a:lnTo>
                    <a:pt x="0" y="529467"/>
                  </a:lnTo>
                  <a:lnTo>
                    <a:pt x="2667" y="484426"/>
                  </a:lnTo>
                  <a:lnTo>
                    <a:pt x="8659" y="440658"/>
                  </a:lnTo>
                  <a:lnTo>
                    <a:pt x="17879" y="398277"/>
                  </a:lnTo>
                  <a:lnTo>
                    <a:pt x="30233" y="357396"/>
                  </a:lnTo>
                  <a:lnTo>
                    <a:pt x="45624" y="318129"/>
                  </a:lnTo>
                  <a:lnTo>
                    <a:pt x="63958" y="280590"/>
                  </a:lnTo>
                  <a:lnTo>
                    <a:pt x="85139" y="244891"/>
                  </a:lnTo>
                  <a:lnTo>
                    <a:pt x="109072" y="211147"/>
                  </a:lnTo>
                  <a:lnTo>
                    <a:pt x="135661" y="179470"/>
                  </a:lnTo>
                  <a:lnTo>
                    <a:pt x="164812" y="149976"/>
                  </a:lnTo>
                  <a:lnTo>
                    <a:pt x="196428" y="122776"/>
                  </a:lnTo>
                  <a:lnTo>
                    <a:pt x="230416" y="97985"/>
                  </a:lnTo>
                  <a:lnTo>
                    <a:pt x="266678" y="75717"/>
                  </a:lnTo>
                  <a:lnTo>
                    <a:pt x="305120" y="56084"/>
                  </a:lnTo>
                  <a:lnTo>
                    <a:pt x="345647" y="39201"/>
                  </a:lnTo>
                  <a:lnTo>
                    <a:pt x="388163" y="25180"/>
                  </a:lnTo>
                  <a:lnTo>
                    <a:pt x="432573" y="14137"/>
                  </a:lnTo>
                  <a:lnTo>
                    <a:pt x="478781" y="6183"/>
                  </a:lnTo>
                  <a:lnTo>
                    <a:pt x="526693" y="1433"/>
                  </a:lnTo>
                  <a:lnTo>
                    <a:pt x="576213" y="0"/>
                  </a:lnTo>
                  <a:lnTo>
                    <a:pt x="615726" y="1271"/>
                  </a:lnTo>
                  <a:lnTo>
                    <a:pt x="655509" y="4678"/>
                  </a:lnTo>
                  <a:lnTo>
                    <a:pt x="695467" y="10206"/>
                  </a:lnTo>
                  <a:lnTo>
                    <a:pt x="735509" y="17843"/>
                  </a:lnTo>
                  <a:lnTo>
                    <a:pt x="721425" y="395935"/>
                  </a:lnTo>
                  <a:lnTo>
                    <a:pt x="665332" y="377805"/>
                  </a:lnTo>
                  <a:lnTo>
                    <a:pt x="611857" y="367710"/>
                  </a:lnTo>
                  <a:lnTo>
                    <a:pt x="561731" y="365352"/>
                  </a:lnTo>
                  <a:lnTo>
                    <a:pt x="515685" y="370433"/>
                  </a:lnTo>
                  <a:lnTo>
                    <a:pt x="474451" y="382657"/>
                  </a:lnTo>
                  <a:lnTo>
                    <a:pt x="438761" y="401725"/>
                  </a:lnTo>
                  <a:lnTo>
                    <a:pt x="409346" y="427339"/>
                  </a:lnTo>
                  <a:lnTo>
                    <a:pt x="386937" y="459203"/>
                  </a:lnTo>
                  <a:lnTo>
                    <a:pt x="372267" y="497018"/>
                  </a:lnTo>
                  <a:lnTo>
                    <a:pt x="366066" y="540486"/>
                  </a:lnTo>
                  <a:lnTo>
                    <a:pt x="367043" y="572203"/>
                  </a:lnTo>
                  <a:lnTo>
                    <a:pt x="372234" y="605081"/>
                  </a:lnTo>
                  <a:lnTo>
                    <a:pt x="381570" y="638813"/>
                  </a:lnTo>
                  <a:lnTo>
                    <a:pt x="394984" y="673087"/>
                  </a:lnTo>
                  <a:lnTo>
                    <a:pt x="12892" y="671093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4182291" y="3801757"/>
              <a:ext cx="760095" cy="544830"/>
            </a:xfrm>
            <a:custGeom>
              <a:avLst/>
              <a:gdLst/>
              <a:ahLst/>
              <a:cxnLst/>
              <a:rect l="l" t="t" r="r" b="b"/>
              <a:pathLst>
                <a:path w="760095" h="544829" extrusionOk="0">
                  <a:moveTo>
                    <a:pt x="603605" y="0"/>
                  </a:moveTo>
                  <a:lnTo>
                    <a:pt x="603605" y="205943"/>
                  </a:lnTo>
                  <a:lnTo>
                    <a:pt x="759891" y="205943"/>
                  </a:lnTo>
                  <a:lnTo>
                    <a:pt x="379945" y="544677"/>
                  </a:lnTo>
                  <a:lnTo>
                    <a:pt x="0" y="205943"/>
                  </a:lnTo>
                  <a:lnTo>
                    <a:pt x="156298" y="205943"/>
                  </a:lnTo>
                  <a:lnTo>
                    <a:pt x="156298" y="0"/>
                  </a:lnTo>
                  <a:lnTo>
                    <a:pt x="603605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2" name="Google Shape;682;p55"/>
            <p:cNvSpPr/>
            <p:nvPr/>
          </p:nvSpPr>
          <p:spPr>
            <a:xfrm>
              <a:off x="3976853" y="2760800"/>
              <a:ext cx="1128395" cy="695960"/>
            </a:xfrm>
            <a:custGeom>
              <a:avLst/>
              <a:gdLst/>
              <a:ahLst/>
              <a:cxnLst/>
              <a:rect l="l" t="t" r="r" b="b"/>
              <a:pathLst>
                <a:path w="1128395" h="695960" extrusionOk="0">
                  <a:moveTo>
                    <a:pt x="0" y="0"/>
                  </a:moveTo>
                  <a:lnTo>
                    <a:pt x="8972" y="69898"/>
                  </a:lnTo>
                  <a:lnTo>
                    <a:pt x="30068" y="138169"/>
                  </a:lnTo>
                  <a:lnTo>
                    <a:pt x="62646" y="204413"/>
                  </a:lnTo>
                  <a:lnTo>
                    <a:pt x="83040" y="236650"/>
                  </a:lnTo>
                  <a:lnTo>
                    <a:pt x="106065" y="268231"/>
                  </a:lnTo>
                  <a:lnTo>
                    <a:pt x="131641" y="299105"/>
                  </a:lnTo>
                  <a:lnTo>
                    <a:pt x="159686" y="329223"/>
                  </a:lnTo>
                  <a:lnTo>
                    <a:pt x="190122" y="358535"/>
                  </a:lnTo>
                  <a:lnTo>
                    <a:pt x="222867" y="386990"/>
                  </a:lnTo>
                  <a:lnTo>
                    <a:pt x="257843" y="414539"/>
                  </a:lnTo>
                  <a:lnTo>
                    <a:pt x="294968" y="441133"/>
                  </a:lnTo>
                  <a:lnTo>
                    <a:pt x="334163" y="466720"/>
                  </a:lnTo>
                  <a:lnTo>
                    <a:pt x="375348" y="491251"/>
                  </a:lnTo>
                  <a:lnTo>
                    <a:pt x="418443" y="514676"/>
                  </a:lnTo>
                  <a:lnTo>
                    <a:pt x="463367" y="536946"/>
                  </a:lnTo>
                  <a:lnTo>
                    <a:pt x="510041" y="558010"/>
                  </a:lnTo>
                  <a:lnTo>
                    <a:pt x="558384" y="577818"/>
                  </a:lnTo>
                  <a:lnTo>
                    <a:pt x="608316" y="596321"/>
                  </a:lnTo>
                  <a:lnTo>
                    <a:pt x="659757" y="613469"/>
                  </a:lnTo>
                  <a:lnTo>
                    <a:pt x="712628" y="629210"/>
                  </a:lnTo>
                  <a:lnTo>
                    <a:pt x="766848" y="643497"/>
                  </a:lnTo>
                  <a:lnTo>
                    <a:pt x="822337" y="656278"/>
                  </a:lnTo>
                  <a:lnTo>
                    <a:pt x="879014" y="667504"/>
                  </a:lnTo>
                  <a:lnTo>
                    <a:pt x="936801" y="677125"/>
                  </a:lnTo>
                  <a:lnTo>
                    <a:pt x="995616" y="685091"/>
                  </a:lnTo>
                  <a:lnTo>
                    <a:pt x="1055380" y="691352"/>
                  </a:lnTo>
                  <a:lnTo>
                    <a:pt x="1116012" y="695858"/>
                  </a:lnTo>
                  <a:lnTo>
                    <a:pt x="1127899" y="361403"/>
                  </a:lnTo>
                  <a:lnTo>
                    <a:pt x="1062111" y="356045"/>
                  </a:lnTo>
                  <a:lnTo>
                    <a:pt x="997792" y="348704"/>
                  </a:lnTo>
                  <a:lnTo>
                    <a:pt x="935155" y="339473"/>
                  </a:lnTo>
                  <a:lnTo>
                    <a:pt x="874414" y="328447"/>
                  </a:lnTo>
                  <a:lnTo>
                    <a:pt x="815782" y="315721"/>
                  </a:lnTo>
                  <a:lnTo>
                    <a:pt x="759471" y="301387"/>
                  </a:lnTo>
                  <a:lnTo>
                    <a:pt x="705695" y="285541"/>
                  </a:lnTo>
                  <a:lnTo>
                    <a:pt x="654667" y="268275"/>
                  </a:lnTo>
                  <a:lnTo>
                    <a:pt x="606599" y="249685"/>
                  </a:lnTo>
                  <a:lnTo>
                    <a:pt x="561705" y="229865"/>
                  </a:lnTo>
                  <a:lnTo>
                    <a:pt x="520198" y="208908"/>
                  </a:lnTo>
                  <a:lnTo>
                    <a:pt x="482290" y="186908"/>
                  </a:lnTo>
                  <a:lnTo>
                    <a:pt x="448196" y="163960"/>
                  </a:lnTo>
                  <a:lnTo>
                    <a:pt x="418126" y="140157"/>
                  </a:lnTo>
                  <a:lnTo>
                    <a:pt x="370918" y="90365"/>
                  </a:lnTo>
                  <a:lnTo>
                    <a:pt x="342368" y="38284"/>
                  </a:lnTo>
                  <a:lnTo>
                    <a:pt x="335622" y="1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3976853" y="2760799"/>
              <a:ext cx="1128395" cy="695960"/>
            </a:xfrm>
            <a:custGeom>
              <a:avLst/>
              <a:gdLst/>
              <a:ahLst/>
              <a:cxnLst/>
              <a:rect l="l" t="t" r="r" b="b"/>
              <a:pathLst>
                <a:path w="1128395" h="695960" extrusionOk="0">
                  <a:moveTo>
                    <a:pt x="1116012" y="695858"/>
                  </a:moveTo>
                  <a:lnTo>
                    <a:pt x="1055380" y="691352"/>
                  </a:lnTo>
                  <a:lnTo>
                    <a:pt x="995616" y="685091"/>
                  </a:lnTo>
                  <a:lnTo>
                    <a:pt x="936801" y="677125"/>
                  </a:lnTo>
                  <a:lnTo>
                    <a:pt x="879014" y="667504"/>
                  </a:lnTo>
                  <a:lnTo>
                    <a:pt x="822337" y="656278"/>
                  </a:lnTo>
                  <a:lnTo>
                    <a:pt x="766848" y="643497"/>
                  </a:lnTo>
                  <a:lnTo>
                    <a:pt x="712628" y="629210"/>
                  </a:lnTo>
                  <a:lnTo>
                    <a:pt x="659757" y="613469"/>
                  </a:lnTo>
                  <a:lnTo>
                    <a:pt x="608316" y="596321"/>
                  </a:lnTo>
                  <a:lnTo>
                    <a:pt x="558384" y="577818"/>
                  </a:lnTo>
                  <a:lnTo>
                    <a:pt x="510041" y="558010"/>
                  </a:lnTo>
                  <a:lnTo>
                    <a:pt x="463367" y="536946"/>
                  </a:lnTo>
                  <a:lnTo>
                    <a:pt x="418443" y="514676"/>
                  </a:lnTo>
                  <a:lnTo>
                    <a:pt x="375348" y="491251"/>
                  </a:lnTo>
                  <a:lnTo>
                    <a:pt x="334163" y="466720"/>
                  </a:lnTo>
                  <a:lnTo>
                    <a:pt x="294968" y="441133"/>
                  </a:lnTo>
                  <a:lnTo>
                    <a:pt x="257843" y="414539"/>
                  </a:lnTo>
                  <a:lnTo>
                    <a:pt x="222867" y="386990"/>
                  </a:lnTo>
                  <a:lnTo>
                    <a:pt x="190122" y="358535"/>
                  </a:lnTo>
                  <a:lnTo>
                    <a:pt x="159686" y="329223"/>
                  </a:lnTo>
                  <a:lnTo>
                    <a:pt x="131641" y="299105"/>
                  </a:lnTo>
                  <a:lnTo>
                    <a:pt x="106065" y="268231"/>
                  </a:lnTo>
                  <a:lnTo>
                    <a:pt x="83040" y="236650"/>
                  </a:lnTo>
                  <a:lnTo>
                    <a:pt x="62646" y="204413"/>
                  </a:lnTo>
                  <a:lnTo>
                    <a:pt x="30068" y="138169"/>
                  </a:lnTo>
                  <a:lnTo>
                    <a:pt x="8972" y="69898"/>
                  </a:lnTo>
                  <a:lnTo>
                    <a:pt x="0" y="0"/>
                  </a:lnTo>
                  <a:lnTo>
                    <a:pt x="335622" y="11620"/>
                  </a:lnTo>
                  <a:lnTo>
                    <a:pt x="342368" y="38284"/>
                  </a:lnTo>
                  <a:lnTo>
                    <a:pt x="354204" y="64563"/>
                  </a:lnTo>
                  <a:lnTo>
                    <a:pt x="392296" y="115594"/>
                  </a:lnTo>
                  <a:lnTo>
                    <a:pt x="448196" y="163960"/>
                  </a:lnTo>
                  <a:lnTo>
                    <a:pt x="482290" y="186908"/>
                  </a:lnTo>
                  <a:lnTo>
                    <a:pt x="520198" y="208908"/>
                  </a:lnTo>
                  <a:lnTo>
                    <a:pt x="561705" y="229865"/>
                  </a:lnTo>
                  <a:lnTo>
                    <a:pt x="606599" y="249685"/>
                  </a:lnTo>
                  <a:lnTo>
                    <a:pt x="654667" y="268275"/>
                  </a:lnTo>
                  <a:lnTo>
                    <a:pt x="705695" y="285541"/>
                  </a:lnTo>
                  <a:lnTo>
                    <a:pt x="759471" y="301387"/>
                  </a:lnTo>
                  <a:lnTo>
                    <a:pt x="815782" y="315721"/>
                  </a:lnTo>
                  <a:lnTo>
                    <a:pt x="874414" y="328447"/>
                  </a:lnTo>
                  <a:lnTo>
                    <a:pt x="935155" y="339473"/>
                  </a:lnTo>
                  <a:lnTo>
                    <a:pt x="997792" y="348704"/>
                  </a:lnTo>
                  <a:lnTo>
                    <a:pt x="1062111" y="356045"/>
                  </a:lnTo>
                  <a:lnTo>
                    <a:pt x="1127899" y="361403"/>
                  </a:lnTo>
                  <a:lnTo>
                    <a:pt x="1116012" y="695858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4" name="Google Shape;684;p55"/>
            <p:cNvSpPr/>
            <p:nvPr/>
          </p:nvSpPr>
          <p:spPr>
            <a:xfrm>
              <a:off x="4636396" y="2808767"/>
              <a:ext cx="464184" cy="488950"/>
            </a:xfrm>
            <a:custGeom>
              <a:avLst/>
              <a:gdLst/>
              <a:ahLst/>
              <a:cxnLst/>
              <a:rect l="l" t="t" r="r" b="b"/>
              <a:pathLst>
                <a:path w="464185" h="488950" extrusionOk="0">
                  <a:moveTo>
                    <a:pt x="242163" y="0"/>
                  </a:moveTo>
                  <a:lnTo>
                    <a:pt x="98145" y="166293"/>
                  </a:lnTo>
                  <a:lnTo>
                    <a:pt x="0" y="81292"/>
                  </a:lnTo>
                  <a:lnTo>
                    <a:pt x="13068" y="488340"/>
                  </a:lnTo>
                  <a:lnTo>
                    <a:pt x="417817" y="443128"/>
                  </a:lnTo>
                  <a:lnTo>
                    <a:pt x="319658" y="358127"/>
                  </a:lnTo>
                  <a:lnTo>
                    <a:pt x="463676" y="191846"/>
                  </a:lnTo>
                  <a:lnTo>
                    <a:pt x="242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5" name="Google Shape;685;p55"/>
            <p:cNvSpPr/>
            <p:nvPr/>
          </p:nvSpPr>
          <p:spPr>
            <a:xfrm>
              <a:off x="4636396" y="2808767"/>
              <a:ext cx="464184" cy="488950"/>
            </a:xfrm>
            <a:custGeom>
              <a:avLst/>
              <a:gdLst/>
              <a:ahLst/>
              <a:cxnLst/>
              <a:rect l="l" t="t" r="r" b="b"/>
              <a:pathLst>
                <a:path w="464185" h="488950" extrusionOk="0">
                  <a:moveTo>
                    <a:pt x="463676" y="191846"/>
                  </a:moveTo>
                  <a:lnTo>
                    <a:pt x="319658" y="358127"/>
                  </a:lnTo>
                  <a:lnTo>
                    <a:pt x="417817" y="443128"/>
                  </a:lnTo>
                  <a:lnTo>
                    <a:pt x="13068" y="488340"/>
                  </a:lnTo>
                  <a:lnTo>
                    <a:pt x="0" y="81292"/>
                  </a:lnTo>
                  <a:lnTo>
                    <a:pt x="98145" y="166293"/>
                  </a:lnTo>
                  <a:lnTo>
                    <a:pt x="242163" y="0"/>
                  </a:lnTo>
                  <a:lnTo>
                    <a:pt x="463676" y="191846"/>
                  </a:lnTo>
                  <a:close/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86" name="Google Shape;686;p55"/>
          <p:cNvGrpSpPr/>
          <p:nvPr/>
        </p:nvGrpSpPr>
        <p:grpSpPr>
          <a:xfrm>
            <a:off x="9040745" y="3950692"/>
            <a:ext cx="1105545" cy="484505"/>
            <a:chOff x="7516744" y="3950691"/>
            <a:chExt cx="1105545" cy="484505"/>
          </a:xfrm>
        </p:grpSpPr>
        <p:sp>
          <p:nvSpPr>
            <p:cNvPr id="687" name="Google Shape;687;p55"/>
            <p:cNvSpPr/>
            <p:nvPr/>
          </p:nvSpPr>
          <p:spPr>
            <a:xfrm>
              <a:off x="8501004" y="3950691"/>
              <a:ext cx="121285" cy="484505"/>
            </a:xfrm>
            <a:custGeom>
              <a:avLst/>
              <a:gdLst/>
              <a:ahLst/>
              <a:cxnLst/>
              <a:rect l="l" t="t" r="r" b="b"/>
              <a:pathLst>
                <a:path w="121284" h="484504" extrusionOk="0">
                  <a:moveTo>
                    <a:pt x="121043" y="0"/>
                  </a:moveTo>
                  <a:lnTo>
                    <a:pt x="0" y="121043"/>
                  </a:lnTo>
                  <a:lnTo>
                    <a:pt x="0" y="484162"/>
                  </a:lnTo>
                  <a:lnTo>
                    <a:pt x="121043" y="363118"/>
                  </a:lnTo>
                  <a:lnTo>
                    <a:pt x="1210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8" name="Google Shape;688;p55"/>
            <p:cNvSpPr/>
            <p:nvPr/>
          </p:nvSpPr>
          <p:spPr>
            <a:xfrm>
              <a:off x="7516744" y="3950691"/>
              <a:ext cx="1105535" cy="121285"/>
            </a:xfrm>
            <a:custGeom>
              <a:avLst/>
              <a:gdLst/>
              <a:ahLst/>
              <a:cxnLst/>
              <a:rect l="l" t="t" r="r" b="b"/>
              <a:pathLst>
                <a:path w="1105534" h="121285" extrusionOk="0">
                  <a:moveTo>
                    <a:pt x="1105293" y="0"/>
                  </a:moveTo>
                  <a:lnTo>
                    <a:pt x="121043" y="0"/>
                  </a:lnTo>
                  <a:lnTo>
                    <a:pt x="0" y="121043"/>
                  </a:lnTo>
                  <a:lnTo>
                    <a:pt x="984262" y="121043"/>
                  </a:lnTo>
                  <a:lnTo>
                    <a:pt x="1105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9" name="Google Shape;689;p55"/>
            <p:cNvSpPr/>
            <p:nvPr/>
          </p:nvSpPr>
          <p:spPr>
            <a:xfrm>
              <a:off x="7516744" y="3950691"/>
              <a:ext cx="1105535" cy="484505"/>
            </a:xfrm>
            <a:custGeom>
              <a:avLst/>
              <a:gdLst/>
              <a:ahLst/>
              <a:cxnLst/>
              <a:rect l="l" t="t" r="r" b="b"/>
              <a:pathLst>
                <a:path w="1105534" h="484504" extrusionOk="0">
                  <a:moveTo>
                    <a:pt x="0" y="121043"/>
                  </a:moveTo>
                  <a:lnTo>
                    <a:pt x="121043" y="0"/>
                  </a:lnTo>
                  <a:lnTo>
                    <a:pt x="1105293" y="0"/>
                  </a:lnTo>
                  <a:lnTo>
                    <a:pt x="1105293" y="363118"/>
                  </a:lnTo>
                  <a:lnTo>
                    <a:pt x="984262" y="484162"/>
                  </a:lnTo>
                  <a:lnTo>
                    <a:pt x="0" y="484162"/>
                  </a:lnTo>
                  <a:lnTo>
                    <a:pt x="0" y="121043"/>
                  </a:lnTo>
                  <a:close/>
                </a:path>
                <a:path w="1105534" h="484504" extrusionOk="0">
                  <a:moveTo>
                    <a:pt x="0" y="121043"/>
                  </a:moveTo>
                  <a:lnTo>
                    <a:pt x="984262" y="121043"/>
                  </a:lnTo>
                  <a:lnTo>
                    <a:pt x="1105293" y="0"/>
                  </a:lnTo>
                </a:path>
                <a:path w="1105534" h="484504" extrusionOk="0">
                  <a:moveTo>
                    <a:pt x="984262" y="121043"/>
                  </a:moveTo>
                  <a:lnTo>
                    <a:pt x="984262" y="4841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90" name="Google Shape;690;p55"/>
          <p:cNvSpPr/>
          <p:nvPr/>
        </p:nvSpPr>
        <p:spPr>
          <a:xfrm>
            <a:off x="8211770" y="3890184"/>
            <a:ext cx="622300" cy="666115"/>
          </a:xfrm>
          <a:custGeom>
            <a:avLst/>
            <a:gdLst/>
            <a:ahLst/>
            <a:cxnLst/>
            <a:rect l="l" t="t" r="r" b="b"/>
            <a:pathLst>
              <a:path w="622300" h="666114" extrusionOk="0">
                <a:moveTo>
                  <a:pt x="0" y="114782"/>
                </a:moveTo>
                <a:lnTo>
                  <a:pt x="235077" y="114782"/>
                </a:lnTo>
                <a:lnTo>
                  <a:pt x="235077" y="0"/>
                </a:lnTo>
                <a:lnTo>
                  <a:pt x="621728" y="332854"/>
                </a:lnTo>
                <a:lnTo>
                  <a:pt x="235077" y="665708"/>
                </a:lnTo>
                <a:lnTo>
                  <a:pt x="235077" y="550913"/>
                </a:lnTo>
                <a:lnTo>
                  <a:pt x="0" y="550913"/>
                </a:lnTo>
                <a:lnTo>
                  <a:pt x="0" y="114782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91" name="Google Shape;691;p55"/>
          <p:cNvGrpSpPr/>
          <p:nvPr/>
        </p:nvGrpSpPr>
        <p:grpSpPr>
          <a:xfrm>
            <a:off x="1994471" y="3769138"/>
            <a:ext cx="2669473" cy="2360596"/>
            <a:chOff x="470471" y="3769137"/>
            <a:chExt cx="2669473" cy="2360596"/>
          </a:xfrm>
        </p:grpSpPr>
        <p:sp>
          <p:nvSpPr>
            <p:cNvPr id="692" name="Google Shape;692;p55"/>
            <p:cNvSpPr/>
            <p:nvPr/>
          </p:nvSpPr>
          <p:spPr>
            <a:xfrm>
              <a:off x="2352785" y="4011209"/>
              <a:ext cx="121285" cy="484505"/>
            </a:xfrm>
            <a:custGeom>
              <a:avLst/>
              <a:gdLst/>
              <a:ahLst/>
              <a:cxnLst/>
              <a:rect l="l" t="t" r="r" b="b"/>
              <a:pathLst>
                <a:path w="121285" h="484504" extrusionOk="0">
                  <a:moveTo>
                    <a:pt x="121043" y="0"/>
                  </a:moveTo>
                  <a:lnTo>
                    <a:pt x="0" y="121043"/>
                  </a:lnTo>
                  <a:lnTo>
                    <a:pt x="0" y="484162"/>
                  </a:lnTo>
                  <a:lnTo>
                    <a:pt x="121043" y="363118"/>
                  </a:lnTo>
                  <a:lnTo>
                    <a:pt x="1210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3" name="Google Shape;693;p55"/>
            <p:cNvSpPr/>
            <p:nvPr/>
          </p:nvSpPr>
          <p:spPr>
            <a:xfrm>
              <a:off x="1368525" y="4011209"/>
              <a:ext cx="1105535" cy="121285"/>
            </a:xfrm>
            <a:custGeom>
              <a:avLst/>
              <a:gdLst/>
              <a:ahLst/>
              <a:cxnLst/>
              <a:rect l="l" t="t" r="r" b="b"/>
              <a:pathLst>
                <a:path w="1105535" h="121285" extrusionOk="0">
                  <a:moveTo>
                    <a:pt x="1105293" y="0"/>
                  </a:moveTo>
                  <a:lnTo>
                    <a:pt x="121043" y="0"/>
                  </a:lnTo>
                  <a:lnTo>
                    <a:pt x="0" y="121043"/>
                  </a:lnTo>
                  <a:lnTo>
                    <a:pt x="984262" y="121043"/>
                  </a:lnTo>
                  <a:lnTo>
                    <a:pt x="1105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4" name="Google Shape;694;p55"/>
            <p:cNvSpPr/>
            <p:nvPr/>
          </p:nvSpPr>
          <p:spPr>
            <a:xfrm>
              <a:off x="1368525" y="4011209"/>
              <a:ext cx="1105535" cy="484505"/>
            </a:xfrm>
            <a:custGeom>
              <a:avLst/>
              <a:gdLst/>
              <a:ahLst/>
              <a:cxnLst/>
              <a:rect l="l" t="t" r="r" b="b"/>
              <a:pathLst>
                <a:path w="1105535" h="484504" extrusionOk="0">
                  <a:moveTo>
                    <a:pt x="0" y="121043"/>
                  </a:moveTo>
                  <a:lnTo>
                    <a:pt x="121043" y="0"/>
                  </a:lnTo>
                  <a:lnTo>
                    <a:pt x="1105293" y="0"/>
                  </a:lnTo>
                  <a:lnTo>
                    <a:pt x="1105293" y="363118"/>
                  </a:lnTo>
                  <a:lnTo>
                    <a:pt x="984262" y="484162"/>
                  </a:lnTo>
                  <a:lnTo>
                    <a:pt x="0" y="484162"/>
                  </a:lnTo>
                  <a:lnTo>
                    <a:pt x="0" y="121043"/>
                  </a:lnTo>
                  <a:close/>
                </a:path>
                <a:path w="1105535" h="484504" extrusionOk="0">
                  <a:moveTo>
                    <a:pt x="0" y="121043"/>
                  </a:moveTo>
                  <a:lnTo>
                    <a:pt x="984262" y="121043"/>
                  </a:lnTo>
                  <a:lnTo>
                    <a:pt x="1105293" y="0"/>
                  </a:lnTo>
                </a:path>
                <a:path w="1105535" h="484504" extrusionOk="0">
                  <a:moveTo>
                    <a:pt x="984262" y="121043"/>
                  </a:moveTo>
                  <a:lnTo>
                    <a:pt x="984262" y="4841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5" name="Google Shape;695;p55"/>
            <p:cNvSpPr/>
            <p:nvPr/>
          </p:nvSpPr>
          <p:spPr>
            <a:xfrm>
              <a:off x="1592893" y="4555883"/>
              <a:ext cx="121285" cy="484505"/>
            </a:xfrm>
            <a:custGeom>
              <a:avLst/>
              <a:gdLst/>
              <a:ahLst/>
              <a:cxnLst/>
              <a:rect l="l" t="t" r="r" b="b"/>
              <a:pathLst>
                <a:path w="121285" h="484504" extrusionOk="0">
                  <a:moveTo>
                    <a:pt x="121043" y="0"/>
                  </a:moveTo>
                  <a:lnTo>
                    <a:pt x="0" y="121043"/>
                  </a:lnTo>
                  <a:lnTo>
                    <a:pt x="0" y="484162"/>
                  </a:lnTo>
                  <a:lnTo>
                    <a:pt x="121043" y="363118"/>
                  </a:lnTo>
                  <a:lnTo>
                    <a:pt x="1210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6" name="Google Shape;696;p55"/>
            <p:cNvSpPr/>
            <p:nvPr/>
          </p:nvSpPr>
          <p:spPr>
            <a:xfrm>
              <a:off x="608633" y="4555883"/>
              <a:ext cx="1105535" cy="121285"/>
            </a:xfrm>
            <a:custGeom>
              <a:avLst/>
              <a:gdLst/>
              <a:ahLst/>
              <a:cxnLst/>
              <a:rect l="l" t="t" r="r" b="b"/>
              <a:pathLst>
                <a:path w="1105535" h="121285" extrusionOk="0">
                  <a:moveTo>
                    <a:pt x="1105293" y="0"/>
                  </a:moveTo>
                  <a:lnTo>
                    <a:pt x="121043" y="0"/>
                  </a:lnTo>
                  <a:lnTo>
                    <a:pt x="0" y="121043"/>
                  </a:lnTo>
                  <a:lnTo>
                    <a:pt x="984262" y="121043"/>
                  </a:lnTo>
                  <a:lnTo>
                    <a:pt x="1105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608633" y="4555883"/>
              <a:ext cx="1105535" cy="484505"/>
            </a:xfrm>
            <a:custGeom>
              <a:avLst/>
              <a:gdLst/>
              <a:ahLst/>
              <a:cxnLst/>
              <a:rect l="l" t="t" r="r" b="b"/>
              <a:pathLst>
                <a:path w="1105535" h="484504" extrusionOk="0">
                  <a:moveTo>
                    <a:pt x="0" y="121043"/>
                  </a:moveTo>
                  <a:lnTo>
                    <a:pt x="121043" y="0"/>
                  </a:lnTo>
                  <a:lnTo>
                    <a:pt x="1105293" y="0"/>
                  </a:lnTo>
                  <a:lnTo>
                    <a:pt x="1105293" y="363118"/>
                  </a:lnTo>
                  <a:lnTo>
                    <a:pt x="984262" y="484162"/>
                  </a:lnTo>
                  <a:lnTo>
                    <a:pt x="0" y="484162"/>
                  </a:lnTo>
                  <a:lnTo>
                    <a:pt x="0" y="121043"/>
                  </a:lnTo>
                  <a:close/>
                </a:path>
                <a:path w="1105535" h="484504" extrusionOk="0">
                  <a:moveTo>
                    <a:pt x="0" y="121043"/>
                  </a:moveTo>
                  <a:lnTo>
                    <a:pt x="984262" y="121043"/>
                  </a:lnTo>
                  <a:lnTo>
                    <a:pt x="1105293" y="0"/>
                  </a:lnTo>
                </a:path>
                <a:path w="1105535" h="484504" extrusionOk="0">
                  <a:moveTo>
                    <a:pt x="984262" y="121043"/>
                  </a:moveTo>
                  <a:lnTo>
                    <a:pt x="984262" y="4841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1869217" y="5100556"/>
              <a:ext cx="121285" cy="484505"/>
            </a:xfrm>
            <a:custGeom>
              <a:avLst/>
              <a:gdLst/>
              <a:ahLst/>
              <a:cxnLst/>
              <a:rect l="l" t="t" r="r" b="b"/>
              <a:pathLst>
                <a:path w="121285" h="484504" extrusionOk="0">
                  <a:moveTo>
                    <a:pt x="121043" y="0"/>
                  </a:moveTo>
                  <a:lnTo>
                    <a:pt x="0" y="121043"/>
                  </a:lnTo>
                  <a:lnTo>
                    <a:pt x="0" y="484162"/>
                  </a:lnTo>
                  <a:lnTo>
                    <a:pt x="121043" y="363118"/>
                  </a:lnTo>
                  <a:lnTo>
                    <a:pt x="1210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884957" y="5100556"/>
              <a:ext cx="1105535" cy="121285"/>
            </a:xfrm>
            <a:custGeom>
              <a:avLst/>
              <a:gdLst/>
              <a:ahLst/>
              <a:cxnLst/>
              <a:rect l="l" t="t" r="r" b="b"/>
              <a:pathLst>
                <a:path w="1105535" h="121285" extrusionOk="0">
                  <a:moveTo>
                    <a:pt x="1105293" y="0"/>
                  </a:moveTo>
                  <a:lnTo>
                    <a:pt x="121043" y="0"/>
                  </a:lnTo>
                  <a:lnTo>
                    <a:pt x="0" y="121043"/>
                  </a:lnTo>
                  <a:lnTo>
                    <a:pt x="984262" y="121043"/>
                  </a:lnTo>
                  <a:lnTo>
                    <a:pt x="1105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884957" y="5100556"/>
              <a:ext cx="1105535" cy="484505"/>
            </a:xfrm>
            <a:custGeom>
              <a:avLst/>
              <a:gdLst/>
              <a:ahLst/>
              <a:cxnLst/>
              <a:rect l="l" t="t" r="r" b="b"/>
              <a:pathLst>
                <a:path w="1105535" h="484504" extrusionOk="0">
                  <a:moveTo>
                    <a:pt x="0" y="121043"/>
                  </a:moveTo>
                  <a:lnTo>
                    <a:pt x="121043" y="0"/>
                  </a:lnTo>
                  <a:lnTo>
                    <a:pt x="1105293" y="0"/>
                  </a:lnTo>
                  <a:lnTo>
                    <a:pt x="1105293" y="363118"/>
                  </a:lnTo>
                  <a:lnTo>
                    <a:pt x="984262" y="484162"/>
                  </a:lnTo>
                  <a:lnTo>
                    <a:pt x="0" y="484162"/>
                  </a:lnTo>
                  <a:lnTo>
                    <a:pt x="0" y="121043"/>
                  </a:lnTo>
                  <a:close/>
                </a:path>
                <a:path w="1105535" h="484504" extrusionOk="0">
                  <a:moveTo>
                    <a:pt x="0" y="121043"/>
                  </a:moveTo>
                  <a:lnTo>
                    <a:pt x="984262" y="121043"/>
                  </a:lnTo>
                  <a:lnTo>
                    <a:pt x="1105293" y="0"/>
                  </a:lnTo>
                </a:path>
                <a:path w="1105535" h="484504" extrusionOk="0">
                  <a:moveTo>
                    <a:pt x="984262" y="121043"/>
                  </a:moveTo>
                  <a:lnTo>
                    <a:pt x="984262" y="4841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1454731" y="5645228"/>
              <a:ext cx="121285" cy="484505"/>
            </a:xfrm>
            <a:custGeom>
              <a:avLst/>
              <a:gdLst/>
              <a:ahLst/>
              <a:cxnLst/>
              <a:rect l="l" t="t" r="r" b="b"/>
              <a:pathLst>
                <a:path w="121284" h="484504" extrusionOk="0">
                  <a:moveTo>
                    <a:pt x="121043" y="0"/>
                  </a:moveTo>
                  <a:lnTo>
                    <a:pt x="0" y="121043"/>
                  </a:lnTo>
                  <a:lnTo>
                    <a:pt x="0" y="484162"/>
                  </a:lnTo>
                  <a:lnTo>
                    <a:pt x="121043" y="363118"/>
                  </a:lnTo>
                  <a:lnTo>
                    <a:pt x="1210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2" name="Google Shape;702;p55"/>
            <p:cNvSpPr/>
            <p:nvPr/>
          </p:nvSpPr>
          <p:spPr>
            <a:xfrm>
              <a:off x="470471" y="5645228"/>
              <a:ext cx="1105535" cy="121285"/>
            </a:xfrm>
            <a:custGeom>
              <a:avLst/>
              <a:gdLst/>
              <a:ahLst/>
              <a:cxnLst/>
              <a:rect l="l" t="t" r="r" b="b"/>
              <a:pathLst>
                <a:path w="1105535" h="121285" extrusionOk="0">
                  <a:moveTo>
                    <a:pt x="1105293" y="0"/>
                  </a:moveTo>
                  <a:lnTo>
                    <a:pt x="121043" y="0"/>
                  </a:lnTo>
                  <a:lnTo>
                    <a:pt x="0" y="121043"/>
                  </a:lnTo>
                  <a:lnTo>
                    <a:pt x="984262" y="121043"/>
                  </a:lnTo>
                  <a:lnTo>
                    <a:pt x="1105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3" name="Google Shape;703;p55"/>
            <p:cNvSpPr/>
            <p:nvPr/>
          </p:nvSpPr>
          <p:spPr>
            <a:xfrm>
              <a:off x="470471" y="5645228"/>
              <a:ext cx="1105535" cy="484505"/>
            </a:xfrm>
            <a:custGeom>
              <a:avLst/>
              <a:gdLst/>
              <a:ahLst/>
              <a:cxnLst/>
              <a:rect l="l" t="t" r="r" b="b"/>
              <a:pathLst>
                <a:path w="1105535" h="484504" extrusionOk="0">
                  <a:moveTo>
                    <a:pt x="0" y="121043"/>
                  </a:moveTo>
                  <a:lnTo>
                    <a:pt x="121043" y="0"/>
                  </a:lnTo>
                  <a:lnTo>
                    <a:pt x="1105293" y="0"/>
                  </a:lnTo>
                  <a:lnTo>
                    <a:pt x="1105293" y="363118"/>
                  </a:lnTo>
                  <a:lnTo>
                    <a:pt x="984262" y="484162"/>
                  </a:lnTo>
                  <a:lnTo>
                    <a:pt x="0" y="484162"/>
                  </a:lnTo>
                  <a:lnTo>
                    <a:pt x="0" y="121043"/>
                  </a:lnTo>
                  <a:close/>
                </a:path>
                <a:path w="1105535" h="484504" extrusionOk="0">
                  <a:moveTo>
                    <a:pt x="0" y="121043"/>
                  </a:moveTo>
                  <a:lnTo>
                    <a:pt x="984262" y="121043"/>
                  </a:lnTo>
                  <a:lnTo>
                    <a:pt x="1105293" y="0"/>
                  </a:lnTo>
                </a:path>
                <a:path w="1105535" h="484504" extrusionOk="0">
                  <a:moveTo>
                    <a:pt x="984262" y="121043"/>
                  </a:moveTo>
                  <a:lnTo>
                    <a:pt x="984262" y="484162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4" name="Google Shape;704;p55"/>
            <p:cNvSpPr/>
            <p:nvPr/>
          </p:nvSpPr>
          <p:spPr>
            <a:xfrm>
              <a:off x="1790399" y="4671043"/>
              <a:ext cx="784860" cy="1347470"/>
            </a:xfrm>
            <a:custGeom>
              <a:avLst/>
              <a:gdLst/>
              <a:ahLst/>
              <a:cxnLst/>
              <a:rect l="l" t="t" r="r" b="b"/>
              <a:pathLst>
                <a:path w="784860" h="1347470" extrusionOk="0">
                  <a:moveTo>
                    <a:pt x="120003" y="100167"/>
                  </a:moveTo>
                  <a:lnTo>
                    <a:pt x="169581" y="81168"/>
                  </a:lnTo>
                  <a:lnTo>
                    <a:pt x="218873" y="62785"/>
                  </a:lnTo>
                  <a:lnTo>
                    <a:pt x="267595" y="45637"/>
                  </a:lnTo>
                  <a:lnTo>
                    <a:pt x="315460" y="30339"/>
                  </a:lnTo>
                  <a:lnTo>
                    <a:pt x="362183" y="17509"/>
                  </a:lnTo>
                  <a:lnTo>
                    <a:pt x="407480" y="7765"/>
                  </a:lnTo>
                  <a:lnTo>
                    <a:pt x="451064" y="1723"/>
                  </a:lnTo>
                  <a:lnTo>
                    <a:pt x="492650" y="0"/>
                  </a:lnTo>
                  <a:lnTo>
                    <a:pt x="531953" y="3213"/>
                  </a:lnTo>
                  <a:lnTo>
                    <a:pt x="602566" y="26917"/>
                  </a:lnTo>
                  <a:lnTo>
                    <a:pt x="660622" y="77772"/>
                  </a:lnTo>
                  <a:lnTo>
                    <a:pt x="684226" y="114924"/>
                  </a:lnTo>
                  <a:lnTo>
                    <a:pt x="708240" y="174289"/>
                  </a:lnTo>
                  <a:lnTo>
                    <a:pt x="719251" y="211565"/>
                  </a:lnTo>
                  <a:lnTo>
                    <a:pt x="729549" y="253251"/>
                  </a:lnTo>
                  <a:lnTo>
                    <a:pt x="739093" y="298855"/>
                  </a:lnTo>
                  <a:lnTo>
                    <a:pt x="747846" y="347890"/>
                  </a:lnTo>
                  <a:lnTo>
                    <a:pt x="755769" y="399863"/>
                  </a:lnTo>
                  <a:lnTo>
                    <a:pt x="762824" y="454287"/>
                  </a:lnTo>
                  <a:lnTo>
                    <a:pt x="768973" y="510670"/>
                  </a:lnTo>
                  <a:lnTo>
                    <a:pt x="774177" y="568523"/>
                  </a:lnTo>
                  <a:lnTo>
                    <a:pt x="778398" y="627355"/>
                  </a:lnTo>
                  <a:lnTo>
                    <a:pt x="781597" y="686678"/>
                  </a:lnTo>
                  <a:lnTo>
                    <a:pt x="783737" y="746001"/>
                  </a:lnTo>
                  <a:lnTo>
                    <a:pt x="784778" y="804833"/>
                  </a:lnTo>
                  <a:lnTo>
                    <a:pt x="784682" y="862686"/>
                  </a:lnTo>
                  <a:lnTo>
                    <a:pt x="783411" y="919069"/>
                  </a:lnTo>
                  <a:lnTo>
                    <a:pt x="780927" y="973493"/>
                  </a:lnTo>
                  <a:lnTo>
                    <a:pt x="777191" y="1025466"/>
                  </a:lnTo>
                  <a:lnTo>
                    <a:pt x="772165" y="1074501"/>
                  </a:lnTo>
                  <a:lnTo>
                    <a:pt x="765811" y="1120105"/>
                  </a:lnTo>
                  <a:lnTo>
                    <a:pt x="758089" y="1161791"/>
                  </a:lnTo>
                  <a:lnTo>
                    <a:pt x="748963" y="1199067"/>
                  </a:lnTo>
                  <a:lnTo>
                    <a:pt x="726339" y="1258432"/>
                  </a:lnTo>
                  <a:lnTo>
                    <a:pt x="703372" y="1290371"/>
                  </a:lnTo>
                  <a:lnTo>
                    <a:pt x="673532" y="1314342"/>
                  </a:lnTo>
                  <a:lnTo>
                    <a:pt x="637775" y="1331166"/>
                  </a:lnTo>
                  <a:lnTo>
                    <a:pt x="597057" y="1341664"/>
                  </a:lnTo>
                  <a:lnTo>
                    <a:pt x="552335" y="1346657"/>
                  </a:lnTo>
                  <a:lnTo>
                    <a:pt x="504563" y="1346968"/>
                  </a:lnTo>
                  <a:lnTo>
                    <a:pt x="454698" y="1343416"/>
                  </a:lnTo>
                  <a:lnTo>
                    <a:pt x="403696" y="1336824"/>
                  </a:lnTo>
                  <a:lnTo>
                    <a:pt x="352513" y="1328013"/>
                  </a:lnTo>
                  <a:lnTo>
                    <a:pt x="302105" y="1317804"/>
                  </a:lnTo>
                  <a:lnTo>
                    <a:pt x="253429" y="1307019"/>
                  </a:lnTo>
                  <a:lnTo>
                    <a:pt x="207439" y="1296478"/>
                  </a:lnTo>
                  <a:lnTo>
                    <a:pt x="165092" y="1287003"/>
                  </a:lnTo>
                  <a:lnTo>
                    <a:pt x="127344" y="1279416"/>
                  </a:lnTo>
                  <a:lnTo>
                    <a:pt x="95152" y="1274538"/>
                  </a:lnTo>
                  <a:lnTo>
                    <a:pt x="69470" y="1273189"/>
                  </a:lnTo>
                  <a:lnTo>
                    <a:pt x="11840" y="1275901"/>
                  </a:lnTo>
                  <a:lnTo>
                    <a:pt x="0" y="1278265"/>
                  </a:lnTo>
                  <a:lnTo>
                    <a:pt x="10264" y="1279935"/>
                  </a:lnTo>
                  <a:lnTo>
                    <a:pt x="18949" y="1280568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5" name="Google Shape;705;p55"/>
            <p:cNvSpPr/>
            <p:nvPr/>
          </p:nvSpPr>
          <p:spPr>
            <a:xfrm>
              <a:off x="2819229" y="5342637"/>
              <a:ext cx="320675" cy="1270"/>
            </a:xfrm>
            <a:custGeom>
              <a:avLst/>
              <a:gdLst/>
              <a:ahLst/>
              <a:cxnLst/>
              <a:rect l="l" t="t" r="r" b="b"/>
              <a:pathLst>
                <a:path w="320675" h="1270" extrusionOk="0">
                  <a:moveTo>
                    <a:pt x="0" y="0"/>
                  </a:moveTo>
                  <a:lnTo>
                    <a:pt x="320255" y="124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3063109" y="5299133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 extrusionOk="0">
                  <a:moveTo>
                    <a:pt x="355" y="0"/>
                  </a:moveTo>
                  <a:lnTo>
                    <a:pt x="76377" y="44754"/>
                  </a:lnTo>
                  <a:lnTo>
                    <a:pt x="0" y="8890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2059343" y="5342637"/>
              <a:ext cx="829310" cy="1905"/>
            </a:xfrm>
            <a:custGeom>
              <a:avLst/>
              <a:gdLst/>
              <a:ahLst/>
              <a:cxnLst/>
              <a:rect l="l" t="t" r="r" b="b"/>
              <a:pathLst>
                <a:path w="829310" h="1904" extrusionOk="0">
                  <a:moveTo>
                    <a:pt x="828967" y="1346"/>
                  </a:moveTo>
                  <a:lnTo>
                    <a:pt x="0" y="0"/>
                  </a:lnTo>
                </a:path>
              </a:pathLst>
            </a:custGeom>
            <a:noFill/>
            <a:ln w="25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8" name="Google Shape;708;p55"/>
            <p:cNvSpPr/>
            <p:nvPr/>
          </p:nvSpPr>
          <p:spPr>
            <a:xfrm>
              <a:off x="1575769" y="3769137"/>
              <a:ext cx="414655" cy="242570"/>
            </a:xfrm>
            <a:custGeom>
              <a:avLst/>
              <a:gdLst/>
              <a:ahLst/>
              <a:cxnLst/>
              <a:rect l="l" t="t" r="r" b="b"/>
              <a:pathLst>
                <a:path w="414655" h="242570" extrusionOk="0">
                  <a:moveTo>
                    <a:pt x="0" y="0"/>
                  </a:moveTo>
                  <a:lnTo>
                    <a:pt x="414489" y="242074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09" name="Google Shape;709;p55"/>
          <p:cNvSpPr txBox="1"/>
          <p:nvPr/>
        </p:nvSpPr>
        <p:spPr>
          <a:xfrm>
            <a:off x="4757716" y="5100561"/>
            <a:ext cx="6278584" cy="5905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908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Product Backlog:</a:t>
            </a:r>
            <a:endParaRPr sz="18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908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Prioritized product features desired by the customer</a:t>
            </a:r>
            <a:endParaRPr sz="18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710" name="Google Shape;710;p55"/>
          <p:cNvSpPr txBox="1"/>
          <p:nvPr/>
        </p:nvSpPr>
        <p:spPr>
          <a:xfrm>
            <a:off x="4079774" y="3284983"/>
            <a:ext cx="1792282" cy="457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6025" rIns="0" bIns="0" anchor="t" anchorCtr="0">
            <a:spAutoFit/>
          </a:bodyPr>
          <a:lstStyle/>
          <a:p>
            <a:pPr marL="91440" marR="13779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Backlog items expanded by team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711" name="Google Shape;711;p55"/>
          <p:cNvSpPr/>
          <p:nvPr/>
        </p:nvSpPr>
        <p:spPr>
          <a:xfrm>
            <a:off x="4826797" y="3769137"/>
            <a:ext cx="414655" cy="242570"/>
          </a:xfrm>
          <a:custGeom>
            <a:avLst/>
            <a:gdLst/>
            <a:ahLst/>
            <a:cxnLst/>
            <a:rect l="l" t="t" r="r" b="b"/>
            <a:pathLst>
              <a:path w="414654" h="242570" extrusionOk="0">
                <a:moveTo>
                  <a:pt x="0" y="0"/>
                </a:moveTo>
                <a:lnTo>
                  <a:pt x="414489" y="242074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2" name="Google Shape;712;p55"/>
          <p:cNvSpPr txBox="1"/>
          <p:nvPr/>
        </p:nvSpPr>
        <p:spPr>
          <a:xfrm>
            <a:off x="1991538" y="2996945"/>
            <a:ext cx="1934845" cy="68544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8725" rIns="0" bIns="0" anchor="t" anchorCtr="0">
            <a:spAutoFit/>
          </a:bodyPr>
          <a:lstStyle/>
          <a:p>
            <a:pPr marL="91440" marR="15303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Sprint Backlog: Feature(s) assigned to sprint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grpSp>
        <p:nvGrpSpPr>
          <p:cNvPr id="713" name="Google Shape;713;p55"/>
          <p:cNvGrpSpPr/>
          <p:nvPr/>
        </p:nvGrpSpPr>
        <p:grpSpPr>
          <a:xfrm>
            <a:off x="6415661" y="2031931"/>
            <a:ext cx="1564221" cy="1313763"/>
            <a:chOff x="4891660" y="2031930"/>
            <a:chExt cx="1564221" cy="1313763"/>
          </a:xfrm>
        </p:grpSpPr>
        <p:sp>
          <p:nvSpPr>
            <p:cNvPr id="714" name="Google Shape;714;p55"/>
            <p:cNvSpPr/>
            <p:nvPr/>
          </p:nvSpPr>
          <p:spPr>
            <a:xfrm>
              <a:off x="4967503" y="2653766"/>
              <a:ext cx="426084" cy="326390"/>
            </a:xfrm>
            <a:custGeom>
              <a:avLst/>
              <a:gdLst/>
              <a:ahLst/>
              <a:cxnLst/>
              <a:rect l="l" t="t" r="r" b="b"/>
              <a:pathLst>
                <a:path w="426085" h="326389" extrusionOk="0">
                  <a:moveTo>
                    <a:pt x="136969" y="0"/>
                  </a:moveTo>
                  <a:lnTo>
                    <a:pt x="108245" y="28577"/>
                  </a:lnTo>
                  <a:lnTo>
                    <a:pt x="75647" y="55016"/>
                  </a:lnTo>
                  <a:lnTo>
                    <a:pt x="39468" y="79102"/>
                  </a:lnTo>
                  <a:lnTo>
                    <a:pt x="0" y="100622"/>
                  </a:lnTo>
                  <a:lnTo>
                    <a:pt x="214490" y="325767"/>
                  </a:lnTo>
                  <a:lnTo>
                    <a:pt x="256855" y="296157"/>
                  </a:lnTo>
                  <a:lnTo>
                    <a:pt x="296535" y="264298"/>
                  </a:lnTo>
                  <a:lnTo>
                    <a:pt x="333390" y="230328"/>
                  </a:lnTo>
                  <a:lnTo>
                    <a:pt x="367285" y="194382"/>
                  </a:lnTo>
                  <a:lnTo>
                    <a:pt x="398081" y="156596"/>
                  </a:lnTo>
                  <a:lnTo>
                    <a:pt x="425640" y="117106"/>
                  </a:lnTo>
                  <a:lnTo>
                    <a:pt x="136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4967503" y="2653766"/>
              <a:ext cx="426084" cy="326390"/>
            </a:xfrm>
            <a:custGeom>
              <a:avLst/>
              <a:gdLst/>
              <a:ahLst/>
              <a:cxnLst/>
              <a:rect l="l" t="t" r="r" b="b"/>
              <a:pathLst>
                <a:path w="426085" h="326389" extrusionOk="0">
                  <a:moveTo>
                    <a:pt x="425640" y="117106"/>
                  </a:moveTo>
                  <a:lnTo>
                    <a:pt x="398081" y="156596"/>
                  </a:lnTo>
                  <a:lnTo>
                    <a:pt x="367285" y="194382"/>
                  </a:lnTo>
                  <a:lnTo>
                    <a:pt x="333390" y="230328"/>
                  </a:lnTo>
                  <a:lnTo>
                    <a:pt x="296535" y="264298"/>
                  </a:lnTo>
                  <a:lnTo>
                    <a:pt x="256855" y="296157"/>
                  </a:lnTo>
                  <a:lnTo>
                    <a:pt x="214490" y="325767"/>
                  </a:lnTo>
                  <a:lnTo>
                    <a:pt x="0" y="100622"/>
                  </a:lnTo>
                  <a:lnTo>
                    <a:pt x="39468" y="79102"/>
                  </a:lnTo>
                  <a:lnTo>
                    <a:pt x="75647" y="55016"/>
                  </a:lnTo>
                  <a:lnTo>
                    <a:pt x="108245" y="28577"/>
                  </a:lnTo>
                  <a:lnTo>
                    <a:pt x="136969" y="0"/>
                  </a:lnTo>
                  <a:lnTo>
                    <a:pt x="425640" y="117106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6" name="Google Shape;716;p55"/>
            <p:cNvSpPr/>
            <p:nvPr/>
          </p:nvSpPr>
          <p:spPr>
            <a:xfrm>
              <a:off x="4891660" y="2075058"/>
              <a:ext cx="1562735" cy="1270635"/>
            </a:xfrm>
            <a:custGeom>
              <a:avLst/>
              <a:gdLst/>
              <a:ahLst/>
              <a:cxnLst/>
              <a:rect l="l" t="t" r="r" b="b"/>
              <a:pathLst>
                <a:path w="1562735" h="1270635" extrusionOk="0">
                  <a:moveTo>
                    <a:pt x="0" y="1270444"/>
                  </a:moveTo>
                  <a:lnTo>
                    <a:pt x="49623" y="1268812"/>
                  </a:lnTo>
                  <a:lnTo>
                    <a:pt x="99074" y="1264009"/>
                  </a:lnTo>
                  <a:lnTo>
                    <a:pt x="148180" y="1256171"/>
                  </a:lnTo>
                  <a:lnTo>
                    <a:pt x="196769" y="1245438"/>
                  </a:lnTo>
                  <a:lnTo>
                    <a:pt x="244669" y="1231946"/>
                  </a:lnTo>
                  <a:lnTo>
                    <a:pt x="291706" y="1215834"/>
                  </a:lnTo>
                  <a:lnTo>
                    <a:pt x="337709" y="1197240"/>
                  </a:lnTo>
                  <a:lnTo>
                    <a:pt x="382506" y="1176302"/>
                  </a:lnTo>
                  <a:lnTo>
                    <a:pt x="425923" y="1153157"/>
                  </a:lnTo>
                  <a:lnTo>
                    <a:pt x="467788" y="1127944"/>
                  </a:lnTo>
                  <a:lnTo>
                    <a:pt x="507929" y="1100800"/>
                  </a:lnTo>
                  <a:lnTo>
                    <a:pt x="546174" y="1071864"/>
                  </a:lnTo>
                  <a:lnTo>
                    <a:pt x="582350" y="1041272"/>
                  </a:lnTo>
                  <a:lnTo>
                    <a:pt x="616285" y="1009164"/>
                  </a:lnTo>
                  <a:lnTo>
                    <a:pt x="647806" y="975676"/>
                  </a:lnTo>
                  <a:lnTo>
                    <a:pt x="676741" y="940948"/>
                  </a:lnTo>
                  <a:lnTo>
                    <a:pt x="702918" y="905116"/>
                  </a:lnTo>
                  <a:lnTo>
                    <a:pt x="726163" y="868319"/>
                  </a:lnTo>
                  <a:lnTo>
                    <a:pt x="746306" y="830694"/>
                  </a:lnTo>
                  <a:lnTo>
                    <a:pt x="763173" y="792380"/>
                  </a:lnTo>
                  <a:lnTo>
                    <a:pt x="776592" y="753514"/>
                  </a:lnTo>
                  <a:lnTo>
                    <a:pt x="786390" y="714235"/>
                  </a:lnTo>
                  <a:lnTo>
                    <a:pt x="792395" y="674680"/>
                  </a:lnTo>
                  <a:lnTo>
                    <a:pt x="794435" y="634987"/>
                  </a:lnTo>
                  <a:lnTo>
                    <a:pt x="796559" y="594481"/>
                  </a:lnTo>
                  <a:lnTo>
                    <a:pt x="802810" y="554122"/>
                  </a:lnTo>
                  <a:lnTo>
                    <a:pt x="813002" y="514056"/>
                  </a:lnTo>
                  <a:lnTo>
                    <a:pt x="826955" y="474430"/>
                  </a:lnTo>
                  <a:lnTo>
                    <a:pt x="844484" y="435390"/>
                  </a:lnTo>
                  <a:lnTo>
                    <a:pt x="865405" y="397082"/>
                  </a:lnTo>
                  <a:lnTo>
                    <a:pt x="889537" y="359654"/>
                  </a:lnTo>
                  <a:lnTo>
                    <a:pt x="916695" y="323253"/>
                  </a:lnTo>
                  <a:lnTo>
                    <a:pt x="946697" y="288023"/>
                  </a:lnTo>
                  <a:lnTo>
                    <a:pt x="979359" y="254113"/>
                  </a:lnTo>
                  <a:lnTo>
                    <a:pt x="1014497" y="221668"/>
                  </a:lnTo>
                  <a:lnTo>
                    <a:pt x="1051929" y="190836"/>
                  </a:lnTo>
                  <a:lnTo>
                    <a:pt x="1091472" y="161762"/>
                  </a:lnTo>
                  <a:lnTo>
                    <a:pt x="1132942" y="134593"/>
                  </a:lnTo>
                  <a:lnTo>
                    <a:pt x="1176156" y="109477"/>
                  </a:lnTo>
                  <a:lnTo>
                    <a:pt x="1220930" y="86559"/>
                  </a:lnTo>
                  <a:lnTo>
                    <a:pt x="1267082" y="65985"/>
                  </a:lnTo>
                  <a:lnTo>
                    <a:pt x="1314428" y="47904"/>
                  </a:lnTo>
                  <a:lnTo>
                    <a:pt x="1362785" y="32461"/>
                  </a:lnTo>
                  <a:lnTo>
                    <a:pt x="1411970" y="19802"/>
                  </a:lnTo>
                  <a:lnTo>
                    <a:pt x="1461799" y="10074"/>
                  </a:lnTo>
                  <a:lnTo>
                    <a:pt x="1512090" y="3425"/>
                  </a:lnTo>
                  <a:lnTo>
                    <a:pt x="1562658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7" name="Google Shape;717;p55"/>
            <p:cNvSpPr/>
            <p:nvPr/>
          </p:nvSpPr>
          <p:spPr>
            <a:xfrm>
              <a:off x="6378411" y="2031930"/>
              <a:ext cx="77470" cy="88900"/>
            </a:xfrm>
            <a:custGeom>
              <a:avLst/>
              <a:gdLst/>
              <a:ahLst/>
              <a:cxnLst/>
              <a:rect l="l" t="t" r="r" b="b"/>
              <a:pathLst>
                <a:path w="77470" h="88900" extrusionOk="0">
                  <a:moveTo>
                    <a:pt x="1562" y="88887"/>
                  </a:moveTo>
                  <a:lnTo>
                    <a:pt x="76974" y="43103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18" name="Google Shape;718;p55"/>
          <p:cNvSpPr txBox="1"/>
          <p:nvPr/>
        </p:nvSpPr>
        <p:spPr>
          <a:xfrm>
            <a:off x="6390764" y="3526407"/>
            <a:ext cx="37528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30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days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719" name="Google Shape;719;p55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5"/>
          <p:cNvSpPr txBox="1"/>
          <p:nvPr/>
        </p:nvSpPr>
        <p:spPr>
          <a:xfrm>
            <a:off x="6010834" y="2303795"/>
            <a:ext cx="60896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Every 24 hours</a:t>
            </a:r>
            <a:endParaRPr sz="12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4826799" y="4011218"/>
            <a:ext cx="829310" cy="3206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13589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Backlog</a:t>
            </a:r>
            <a:endParaRPr sz="14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722" name="Google Shape;722;p55"/>
          <p:cNvSpPr txBox="1"/>
          <p:nvPr/>
        </p:nvSpPr>
        <p:spPr>
          <a:xfrm>
            <a:off x="8040217" y="1700810"/>
            <a:ext cx="1984788" cy="313547"/>
          </a:xfrm>
          <a:prstGeom prst="rect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175" rIns="0" bIns="0" anchor="t" anchorCtr="0">
            <a:spAutoFit/>
          </a:bodyPr>
          <a:lstStyle/>
          <a:p>
            <a:pPr marL="9080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Scrum Meeting</a:t>
            </a:r>
            <a:endParaRPr sz="1800">
              <a:solidFill>
                <a:schemeClr val="dk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>
            <a:spLocks noGrp="1"/>
          </p:cNvSpPr>
          <p:nvPr>
            <p:ph type="title"/>
          </p:nvPr>
        </p:nvSpPr>
        <p:spPr>
          <a:xfrm>
            <a:off x="1451866" y="813877"/>
            <a:ext cx="6532407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</a:pPr>
            <a:r>
              <a:rPr lang="en-US" sz="4000"/>
              <a:t>SCRUM</a:t>
            </a:r>
            <a:endParaRPr sz="4000"/>
          </a:p>
        </p:txBody>
      </p:sp>
      <p:sp>
        <p:nvSpPr>
          <p:cNvPr id="728" name="Google Shape;728;p56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6"/>
          <p:cNvSpPr txBox="1"/>
          <p:nvPr/>
        </p:nvSpPr>
        <p:spPr>
          <a:xfrm>
            <a:off x="1451866" y="1738497"/>
            <a:ext cx="9904463" cy="399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496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Proposed by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Schwaber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Beedle</a:t>
            </a:r>
            <a:endParaRPr dirty="0"/>
          </a:p>
          <a:p>
            <a:pPr marL="363538" lvl="1" indent="-342900">
              <a:lnSpc>
                <a:spcPct val="150000"/>
              </a:lnSpc>
              <a:spcBef>
                <a:spcPts val="290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소프트웨어는 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"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패킷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"</a:t>
            </a:r>
            <a:r>
              <a:rPr lang="ko-KR" altLang="en-US" sz="2000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으로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분할</a:t>
            </a: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Gill Sans"/>
              <a:sym typeface="Gill Sans"/>
            </a:endParaRPr>
          </a:p>
          <a:p>
            <a:pPr marL="363538" lvl="1" indent="-342900">
              <a:lnSpc>
                <a:spcPct val="150000"/>
              </a:lnSpc>
              <a:spcBef>
                <a:spcPts val="290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제품을 동시에 테스트하고 문서화</a:t>
            </a: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Gill Sans"/>
              <a:sym typeface="Gill Sans"/>
            </a:endParaRPr>
          </a:p>
          <a:p>
            <a:pPr marL="363538" lvl="1" indent="-342900">
              <a:lnSpc>
                <a:spcPct val="150000"/>
              </a:lnSpc>
              <a:spcBef>
                <a:spcPts val="290"/>
              </a:spcBef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Sprint"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는 프로세스 패턴에서 파생된 작업 작업</a:t>
            </a: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Gill Sans"/>
              <a:sym typeface="Gill Sans"/>
            </a:endParaRPr>
          </a:p>
          <a:p>
            <a:pPr marL="20638" lvl="1">
              <a:lnSpc>
                <a:spcPct val="150000"/>
              </a:lnSpc>
              <a:spcBef>
                <a:spcPts val="290"/>
              </a:spcBef>
              <a:buClr>
                <a:srgbClr val="C00000"/>
              </a:buClr>
              <a:buSzPts val="20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   -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각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프로세스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패턴은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촉박한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일정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변화하는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요구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사항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비즈니스의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중요도와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함께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프로젝트에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효과적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Gill Sans"/>
              <a:sym typeface="Gill Sans"/>
            </a:endParaRPr>
          </a:p>
          <a:p>
            <a:pPr marL="363538" marR="76835" lvl="2" indent="-317500" algn="l" rtl="0">
              <a:lnSpc>
                <a:spcPct val="150000"/>
              </a:lnSpc>
              <a:spcBef>
                <a:spcPts val="61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A sprint is derived from a “backlog”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결정사항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) of existing requirements</a:t>
            </a:r>
            <a:endParaRPr dirty="0">
              <a:latin typeface="+mn-ea"/>
              <a:ea typeface="+mn-ea"/>
            </a:endParaRPr>
          </a:p>
          <a:p>
            <a:pPr marL="412750" marR="0" lvl="1" indent="-342900" algn="l" rtl="0">
              <a:lnSpc>
                <a:spcPct val="150000"/>
              </a:lnSpc>
              <a:spcBef>
                <a:spcPts val="29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15 minutes meetings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이 매일 실행 됨</a:t>
            </a:r>
            <a:endParaRPr dirty="0">
              <a:latin typeface="+mn-ea"/>
              <a:ea typeface="+mn-ea"/>
            </a:endParaRPr>
          </a:p>
          <a:p>
            <a:pPr marL="413385" marR="5080" lvl="1" indent="-342900" algn="l" rtl="0">
              <a:lnSpc>
                <a:spcPct val="150000"/>
              </a:lnSpc>
              <a:spcBef>
                <a:spcPts val="61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“Demos”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가 정해진 시간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(Time-box)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Gill Sans"/>
                <a:sym typeface="Gill Sans"/>
              </a:rPr>
              <a:t>내에 고객에게 전달 됨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"/>
          <p:cNvSpPr txBox="1">
            <a:spLocks noGrp="1"/>
          </p:cNvSpPr>
          <p:nvPr>
            <p:ph type="title"/>
          </p:nvPr>
        </p:nvSpPr>
        <p:spPr>
          <a:xfrm>
            <a:off x="1500543" y="872509"/>
            <a:ext cx="913064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FEATURE-DRIVEN DEVELOPMENT (FDD) MODEL</a:t>
            </a:r>
            <a:endParaRPr/>
          </a:p>
        </p:txBody>
      </p:sp>
      <p:sp>
        <p:nvSpPr>
          <p:cNvPr id="735" name="Google Shape;735;p57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480" y="1490472"/>
            <a:ext cx="10286792" cy="304008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7"/>
          <p:cNvSpPr txBox="1"/>
          <p:nvPr/>
        </p:nvSpPr>
        <p:spPr>
          <a:xfrm>
            <a:off x="1500543" y="4643251"/>
            <a:ext cx="61039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Build overall model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Build feature list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Plan by feature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Design by feature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Build by feature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>
            <a:spLocks noGrp="1"/>
          </p:cNvSpPr>
          <p:nvPr>
            <p:ph type="title"/>
          </p:nvPr>
        </p:nvSpPr>
        <p:spPr>
          <a:xfrm>
            <a:off x="1500543" y="872509"/>
            <a:ext cx="913064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FEATURE-DRIVEN DEVELOPMENT (FDD) MODEL</a:t>
            </a:r>
            <a:endParaRPr/>
          </a:p>
        </p:txBody>
      </p:sp>
      <p:sp>
        <p:nvSpPr>
          <p:cNvPr id="743" name="Google Shape;743;p58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800" b="0" i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8"/>
          <p:cNvSpPr txBox="1"/>
          <p:nvPr/>
        </p:nvSpPr>
        <p:spPr>
          <a:xfrm>
            <a:off x="1332900" y="1813700"/>
            <a:ext cx="9857613" cy="421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FDD의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특성</a:t>
            </a:r>
            <a:b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짧은 반복: FDD 수명 주기는 작업을 제시간에 효율적으로 완료하고 대규모 프로젝트에 적절한 속도를 제공하기 위해 간단하고 짧은 반복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고객 중심: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클라이언트가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각 기능을 검사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구조화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중심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수명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주기의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초기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활동은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타임라인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시작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부분에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도메인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목록을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작성하고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마지막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2개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활동에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70%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이상의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노력이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할당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빈번한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릴리스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중심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지속적으로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릴리스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>
            <a:spLocks noGrp="1"/>
          </p:cNvSpPr>
          <p:nvPr>
            <p:ph type="title"/>
          </p:nvPr>
        </p:nvSpPr>
        <p:spPr>
          <a:xfrm>
            <a:off x="1500543" y="872509"/>
            <a:ext cx="913064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FEATURE-DRIVEN DEVELOPMENT (FDD) MODEL</a:t>
            </a:r>
            <a:endParaRPr dirty="0"/>
          </a:p>
        </p:txBody>
      </p:sp>
      <p:sp>
        <p:nvSpPr>
          <p:cNvPr id="750" name="Google Shape;750;p59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1318159" y="1377776"/>
            <a:ext cx="1039091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FDD의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장점</a:t>
            </a:r>
            <a:b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모든 수준에서 보고하면 진행 상황을 더 쉽게 추적 가능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FDD는 더 큰 규모의 팀과 프로젝트에 지속적인 성공을 제공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전체 모델과 설계가 더 작은 부분으로 구축됨에 따라 위험 감소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FDD는 기능 분할로 인해 프로젝트의 비용 추정에서 더 높은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정확도를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FDD의 단점</a:t>
            </a:r>
            <a:b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-애자일 방식은 소규모 프로젝트에는 부적합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-수석 프로그래머, 디자이너 및 멘토에 대한 의존도가 높음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나중에 문제를 일으킬 수 있는 문서의 부재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0"/>
          <p:cNvSpPr txBox="1">
            <a:spLocks noGrp="1"/>
          </p:cNvSpPr>
          <p:nvPr>
            <p:ph type="title"/>
          </p:nvPr>
        </p:nvSpPr>
        <p:spPr>
          <a:xfrm>
            <a:off x="1603980" y="870984"/>
            <a:ext cx="9603275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ADAPTIVE SOFTWARE DEVELOPMENT (ASD) MODEL</a:t>
            </a:r>
            <a:endParaRPr dirty="0"/>
          </a:p>
        </p:txBody>
      </p:sp>
      <p:sp>
        <p:nvSpPr>
          <p:cNvPr id="757" name="Google Shape;757;p60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924" y="1817626"/>
            <a:ext cx="8806325" cy="36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1"/>
          <p:cNvSpPr txBox="1">
            <a:spLocks noGrp="1"/>
          </p:cNvSpPr>
          <p:nvPr>
            <p:ph type="title"/>
          </p:nvPr>
        </p:nvSpPr>
        <p:spPr>
          <a:xfrm>
            <a:off x="1498609" y="810714"/>
            <a:ext cx="9790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87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ADAPTIVE SOFTWARE DEVELOPMENT (ASD) MODEL</a:t>
            </a:r>
            <a:endParaRPr dirty="0"/>
          </a:p>
        </p:txBody>
      </p:sp>
      <p:sp>
        <p:nvSpPr>
          <p:cNvPr id="764" name="Google Shape;764;p61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1513357" y="1544234"/>
            <a:ext cx="9165285" cy="435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Originally proposed by Jim Highsmith and Sam Bayer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Life-cycle</a:t>
            </a:r>
            <a:endParaRPr dirty="0"/>
          </a:p>
          <a:p>
            <a:pPr marL="811213" marR="0" lvl="1" indent="-2238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Speculation: project starts, adaptive cycle plan is established.</a:t>
            </a:r>
            <a:endParaRPr dirty="0"/>
          </a:p>
          <a:p>
            <a:pPr marL="811213" marR="0" lvl="1" indent="-2238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Collaboration: communication and teamwork</a:t>
            </a:r>
            <a:endParaRPr dirty="0"/>
          </a:p>
          <a:p>
            <a:pPr marL="811213" marR="0" lvl="1" indent="-2238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⎼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Learning: focus group, technical reviews, project postmortems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Mission focused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based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Iterative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Time-boxed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Risk-driven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Change tolerant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변경에 대한 명백한 설명</a:t>
            </a:r>
            <a:endParaRPr dirty="0"/>
          </a:p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Component-based</a:t>
            </a:r>
            <a:endParaRPr dirty="0"/>
          </a:p>
          <a:p>
            <a:pPr marL="355600" lvl="0" indent="-342900">
              <a:lnSpc>
                <a:spcPct val="15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 사항 수집을 위한 협업 강조</a:t>
            </a:r>
          </a:p>
          <a:p>
            <a:pPr marL="355600" lvl="0" indent="-342900">
              <a:lnSpc>
                <a:spcPct val="150000"/>
              </a:lnSpc>
              <a:buClr>
                <a:srgbClr val="C00000"/>
              </a:buClr>
              <a:buSzPts val="2000"/>
              <a:buFont typeface="Arial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프로세스 전반에 걸쳐 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학습</a:t>
            </a:r>
            <a:r>
              <a:rPr lang="en-US" altLang="ko-K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r>
              <a:rPr lang="ko-KR" alt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을 강조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1"/>
          <p:cNvSpPr txBox="1">
            <a:spLocks noGrp="1"/>
          </p:cNvSpPr>
          <p:nvPr>
            <p:ph type="title"/>
          </p:nvPr>
        </p:nvSpPr>
        <p:spPr>
          <a:xfrm>
            <a:off x="1498609" y="810714"/>
            <a:ext cx="9790770" cy="54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87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General SW Development Process in Industry </a:t>
            </a:r>
            <a:endParaRPr dirty="0"/>
          </a:p>
        </p:txBody>
      </p:sp>
      <p:sp>
        <p:nvSpPr>
          <p:cNvPr id="764" name="Google Shape;764;p61"/>
          <p:cNvSpPr txBox="1">
            <a:spLocks noGrp="1"/>
          </p:cNvSpPr>
          <p:nvPr>
            <p:ph type="sldNum" idx="12"/>
          </p:nvPr>
        </p:nvSpPr>
        <p:spPr>
          <a:xfrm>
            <a:off x="8776295" y="6489952"/>
            <a:ext cx="15112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800" b="0" i="0" dirty="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F766233-AA64-0250-4187-49B62083A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045093"/>
              </p:ext>
            </p:extLst>
          </p:nvPr>
        </p:nvGraphicFramePr>
        <p:xfrm>
          <a:off x="1614722" y="1608188"/>
          <a:ext cx="10031177" cy="1558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00BCD71-3845-97DB-882A-2B3DD2625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26137"/>
              </p:ext>
            </p:extLst>
          </p:nvPr>
        </p:nvGraphicFramePr>
        <p:xfrm>
          <a:off x="266708" y="3167114"/>
          <a:ext cx="11379192" cy="2148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89427">
                  <a:extLst>
                    <a:ext uri="{9D8B030D-6E8A-4147-A177-3AD203B41FA5}">
                      <a16:colId xmlns:a16="http://schemas.microsoft.com/office/drawing/2014/main" val="1799895551"/>
                    </a:ext>
                  </a:extLst>
                </a:gridCol>
                <a:gridCol w="1790619">
                  <a:extLst>
                    <a:ext uri="{9D8B030D-6E8A-4147-A177-3AD203B41FA5}">
                      <a16:colId xmlns:a16="http://schemas.microsoft.com/office/drawing/2014/main" val="718317976"/>
                    </a:ext>
                  </a:extLst>
                </a:gridCol>
                <a:gridCol w="1800420">
                  <a:extLst>
                    <a:ext uri="{9D8B030D-6E8A-4147-A177-3AD203B41FA5}">
                      <a16:colId xmlns:a16="http://schemas.microsoft.com/office/drawing/2014/main" val="2550014134"/>
                    </a:ext>
                  </a:extLst>
                </a:gridCol>
                <a:gridCol w="2800812">
                  <a:extLst>
                    <a:ext uri="{9D8B030D-6E8A-4147-A177-3AD203B41FA5}">
                      <a16:colId xmlns:a16="http://schemas.microsoft.com/office/drawing/2014/main" val="4155457143"/>
                    </a:ext>
                  </a:extLst>
                </a:gridCol>
                <a:gridCol w="1894371">
                  <a:extLst>
                    <a:ext uri="{9D8B030D-6E8A-4147-A177-3AD203B41FA5}">
                      <a16:colId xmlns:a16="http://schemas.microsoft.com/office/drawing/2014/main" val="312470934"/>
                    </a:ext>
                  </a:extLst>
                </a:gridCol>
                <a:gridCol w="1803543">
                  <a:extLst>
                    <a:ext uri="{9D8B030D-6E8A-4147-A177-3AD203B41FA5}">
                      <a16:colId xmlns:a16="http://schemas.microsoft.com/office/drawing/2014/main" val="502776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CP Phase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PP Phase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DV(Design Verification)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Product Verification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MP</a:t>
                      </a:r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78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ME (</a:t>
                      </a:r>
                      <a:r>
                        <a:rPr lang="ko-KR" altLang="en-US" dirty="0"/>
                        <a:t>기구</a:t>
                      </a:r>
                      <a:r>
                        <a:rPr lang="en-US" altLang="ko-KR" dirty="0"/>
                        <a:t>)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 fix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Mock Up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ore-KR" baseline="30000" dirty="0"/>
                        <a:t>st</a:t>
                      </a:r>
                      <a:r>
                        <a:rPr lang="en-US" altLang="ko-Kore-KR" dirty="0"/>
                        <a:t> ME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en-US" altLang="ko-Kore-KR" baseline="30000" dirty="0"/>
                        <a:t>nd</a:t>
                      </a:r>
                      <a:r>
                        <a:rPr lang="en-US" altLang="ko-Kore-KR" dirty="0"/>
                        <a:t> ME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Final ME</a:t>
                      </a:r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020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HW 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Spec Freezing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Engineering Board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HW V0.1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HW </a:t>
                      </a:r>
                      <a:r>
                        <a:rPr lang="en-US" altLang="ko-Kore-KR" dirty="0" err="1"/>
                        <a:t>Vn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Final</a:t>
                      </a:r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36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SW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Feasibility Check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Requirement Fix SW V0.1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Function Implement</a:t>
                      </a:r>
                    </a:p>
                    <a:p>
                      <a:pPr algn="ctr"/>
                      <a:r>
                        <a:rPr lang="en-US" altLang="ko-Kore-KR"/>
                        <a:t>SW V0.2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Feature Add</a:t>
                      </a:r>
                    </a:p>
                    <a:p>
                      <a:pPr algn="ctr"/>
                      <a:r>
                        <a:rPr lang="en-US" altLang="ko-Kore-KR"/>
                        <a:t>SW V1.0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Customization</a:t>
                      </a:r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04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Quality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Risk Assessment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QM(</a:t>
                      </a:r>
                      <a:r>
                        <a:rPr lang="ko-KR" altLang="en-US"/>
                        <a:t>연구소</a:t>
                      </a:r>
                      <a:r>
                        <a:rPr lang="en-US" altLang="ko-KR"/>
                        <a:t>)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QA(</a:t>
                      </a:r>
                      <a:r>
                        <a:rPr lang="ko-KR" altLang="en-US"/>
                        <a:t>품질</a:t>
                      </a:r>
                      <a:r>
                        <a:rPr lang="en-US" altLang="ko-KR"/>
                        <a:t>)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QA(HW,SW) </a:t>
                      </a:r>
                    </a:p>
                    <a:p>
                      <a:pPr algn="ctr"/>
                      <a:r>
                        <a:rPr lang="en-US" altLang="ko-Kore-KR"/>
                        <a:t>Customer Approval</a:t>
                      </a:r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Outbound Quality Assurance</a:t>
                      </a:r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259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56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Program vs. Software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1451579" y="1744773"/>
            <a:ext cx="10515134" cy="356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Program: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작업을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수행하기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일련의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지침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Software: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상업적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비즈니스를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제공되고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라이선스와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체계적으로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문서화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        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프로그램 +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라이선스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개발과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관련된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단계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중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하나인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반면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개발은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일반적으로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프로젝트의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타당성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연구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수집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프로토타입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개발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코딩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테스트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필요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2"/>
          <p:cNvSpPr txBox="1">
            <a:spLocks noGrp="1"/>
          </p:cNvSpPr>
          <p:nvPr>
            <p:ph type="title"/>
          </p:nvPr>
        </p:nvSpPr>
        <p:spPr>
          <a:xfrm>
            <a:off x="1437095" y="919915"/>
            <a:ext cx="8449210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/>
              <a:t>DYNAMIC SYSTEMS DEVELOPMENT MODEL (DSDM)</a:t>
            </a:r>
            <a:endParaRPr sz="2800"/>
          </a:p>
        </p:txBody>
      </p:sp>
      <p:sp>
        <p:nvSpPr>
          <p:cNvPr id="771" name="Google Shape;771;p62"/>
          <p:cNvSpPr txBox="1"/>
          <p:nvPr/>
        </p:nvSpPr>
        <p:spPr>
          <a:xfrm>
            <a:off x="10242383" y="6489952"/>
            <a:ext cx="205104" cy="12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2"/>
          <p:cNvSpPr txBox="1"/>
          <p:nvPr/>
        </p:nvSpPr>
        <p:spPr>
          <a:xfrm>
            <a:off x="1926268" y="1441612"/>
            <a:ext cx="7792084" cy="486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875" rIns="0" bIns="0" anchor="t" anchorCtr="0">
            <a:spAutoFit/>
          </a:bodyPr>
          <a:lstStyle/>
          <a:p>
            <a:pPr marL="35496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DSDM Consortium (</a:t>
            </a:r>
            <a:r>
              <a:rPr lang="en-US" sz="200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www.dsdm.org</a:t>
            </a: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marL="412750" marR="0" lvl="1" indent="-342900" algn="l" rtl="0">
              <a:lnSpc>
                <a:spcPct val="150000"/>
              </a:lnSpc>
              <a:spcBef>
                <a:spcPts val="29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 in many respects to XP and ASD</a:t>
            </a:r>
            <a:endParaRPr/>
          </a:p>
          <a:p>
            <a:pPr marL="412750" marR="0" lvl="1" indent="-342900" algn="l" rtl="0">
              <a:lnSpc>
                <a:spcPct val="150000"/>
              </a:lnSpc>
              <a:spcBef>
                <a:spcPts val="29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DSDM principles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Active user involvement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Teams make decisions.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Frequent delivery of products is essential.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Business purpose is the essential criterion for acceptance.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Iterative and incremental development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Changes during development are reversible.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Requirements are baselined at a high level.</a:t>
            </a:r>
            <a:endParaRPr/>
          </a:p>
          <a:p>
            <a:pPr marL="812165" marR="0" lvl="2" indent="-342900" algn="l" rtl="0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⎻"/>
            </a:pPr>
            <a:r>
              <a:rPr lang="en-US"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Testing is integrated throughout the life-cycle.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3"/>
          <p:cNvSpPr txBox="1">
            <a:spLocks noGrp="1"/>
          </p:cNvSpPr>
          <p:nvPr>
            <p:ph type="title"/>
          </p:nvPr>
        </p:nvSpPr>
        <p:spPr>
          <a:xfrm>
            <a:off x="1441438" y="861272"/>
            <a:ext cx="7803646" cy="50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CRYSTAL (CLEAR)</a:t>
            </a:r>
            <a:endParaRPr/>
          </a:p>
        </p:txBody>
      </p:sp>
      <p:sp>
        <p:nvSpPr>
          <p:cNvPr id="778" name="Google Shape;778;p63"/>
          <p:cNvSpPr txBox="1"/>
          <p:nvPr/>
        </p:nvSpPr>
        <p:spPr>
          <a:xfrm>
            <a:off x="10242383" y="6489952"/>
            <a:ext cx="205104" cy="12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3"/>
          <p:cNvSpPr txBox="1"/>
          <p:nvPr/>
        </p:nvSpPr>
        <p:spPr>
          <a:xfrm>
            <a:off x="1926267" y="1514764"/>
            <a:ext cx="9557171" cy="472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4965" marR="508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http://en.wikipedia.org/wiki/Crystal_Clear_(software_development</a:t>
            </a: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marL="355600" marR="0" lvl="0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Frequent delivery of usable code</a:t>
            </a:r>
            <a:endParaRPr/>
          </a:p>
          <a:p>
            <a:pPr marL="355600" marR="0" lvl="0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Reflective improvement</a:t>
            </a:r>
            <a:endParaRPr/>
          </a:p>
          <a:p>
            <a:pPr marL="355600" marR="0" lvl="0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Osmotic communication preferably by being co-located</a:t>
            </a:r>
            <a:endParaRPr/>
          </a:p>
          <a:p>
            <a:pPr marL="355600" marR="0" lvl="0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Crystal Clear additionally includes these optional properties:</a:t>
            </a:r>
            <a:endParaRPr/>
          </a:p>
          <a:p>
            <a:pPr marL="812165" marR="0" lvl="1" indent="-342900" algn="l" rtl="0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Personal safety</a:t>
            </a:r>
            <a:endParaRPr/>
          </a:p>
          <a:p>
            <a:pPr marL="812165" marR="0" lvl="1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Focus</a:t>
            </a:r>
            <a:endParaRPr/>
          </a:p>
          <a:p>
            <a:pPr marL="812165" marR="0" lvl="1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Easy access to expert users</a:t>
            </a:r>
            <a:endParaRPr/>
          </a:p>
          <a:p>
            <a:pPr marL="812165" marR="168910" lvl="1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Automated tests, configuration management, and frequent integration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4"/>
          <p:cNvSpPr txBox="1">
            <a:spLocks noGrp="1"/>
          </p:cNvSpPr>
          <p:nvPr>
            <p:ph type="title"/>
          </p:nvPr>
        </p:nvSpPr>
        <p:spPr>
          <a:xfrm>
            <a:off x="1574531" y="944009"/>
            <a:ext cx="8539625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/>
              <a:t>LEAN SOFTWARE DEVELOPMENT (LSD)</a:t>
            </a:r>
            <a:endParaRPr sz="2800"/>
          </a:p>
        </p:txBody>
      </p:sp>
      <p:sp>
        <p:nvSpPr>
          <p:cNvPr id="785" name="Google Shape;785;p64"/>
          <p:cNvSpPr txBox="1"/>
          <p:nvPr/>
        </p:nvSpPr>
        <p:spPr>
          <a:xfrm>
            <a:off x="10242383" y="6489952"/>
            <a:ext cx="205104" cy="12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4"/>
          <p:cNvSpPr txBox="1"/>
          <p:nvPr/>
        </p:nvSpPr>
        <p:spPr>
          <a:xfrm>
            <a:off x="1574519" y="1630538"/>
            <a:ext cx="8678400" cy="42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spAutoFit/>
          </a:bodyPr>
          <a:lstStyle/>
          <a:p>
            <a:pPr marL="355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http://en.wikipedia.org/wiki/Lean_software_development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55600" marR="0" lvl="0" indent="-342900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Seven principles,</a:t>
            </a:r>
            <a:endParaRPr/>
          </a:p>
          <a:p>
            <a:pPr marL="411163" marR="0" lvl="1" indent="-342899" algn="l" rtl="0">
              <a:lnSpc>
                <a:spcPct val="150000"/>
              </a:lnSpc>
              <a:spcBef>
                <a:spcPts val="57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very close in concept to lean manufacturing principles:</a:t>
            </a:r>
            <a:endParaRPr/>
          </a:p>
          <a:p>
            <a:pPr marL="1270000" marR="0" lvl="2" indent="-34290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Eliminate waste</a:t>
            </a:r>
            <a:endParaRPr/>
          </a:p>
          <a:p>
            <a:pPr marL="1270000" marR="0" lvl="2" indent="-342900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Amplify learning</a:t>
            </a:r>
            <a:endParaRPr/>
          </a:p>
          <a:p>
            <a:pPr marL="1270000" marR="0" lvl="2" indent="-34290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Decide as late as possible</a:t>
            </a:r>
            <a:endParaRPr/>
          </a:p>
          <a:p>
            <a:pPr marL="1270000" marR="0" lvl="2" indent="-34290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Deliver as fast as possible</a:t>
            </a:r>
            <a:endParaRPr/>
          </a:p>
          <a:p>
            <a:pPr marL="1270000" marR="0" lvl="2" indent="-34290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Empower the team</a:t>
            </a:r>
            <a:endParaRPr/>
          </a:p>
          <a:p>
            <a:pPr marL="1270000" marR="0" lvl="2" indent="-34290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Build integrity in</a:t>
            </a:r>
            <a:endParaRPr/>
          </a:p>
          <a:p>
            <a:pPr marL="1270000" marR="0" lvl="2" indent="-342900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⎻"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See the whole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Software </a:t>
            </a:r>
            <a:r>
              <a:rPr lang="en-US" err="1"/>
              <a:t>분류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451579" y="1329136"/>
            <a:ext cx="10515134" cy="48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자원을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실행을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지원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컴파일러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편집기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드라이버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같은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이것들이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없으면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작동할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없음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운영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체제는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종속적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실행되는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기계의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연결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컴파일러는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고급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언어에서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기계어로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번역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dirty="0"/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프로그램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프로그램 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직접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상호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작용하여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만족하도록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또는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맞춤형의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범주로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분류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일반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모두에게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열려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있고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모든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사용자에게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동일하게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작동하는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맞춤형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클라이언트의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요구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사항에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따라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제품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Software </a:t>
            </a:r>
            <a:r>
              <a:rPr lang="en-US" err="1"/>
              <a:t>분류</a:t>
            </a:r>
            <a:endParaRPr/>
          </a:p>
        </p:txBody>
      </p:sp>
      <p:sp>
        <p:nvSpPr>
          <p:cNvPr id="149" name="Google Shape;149;p8"/>
          <p:cNvSpPr txBox="1"/>
          <p:nvPr/>
        </p:nvSpPr>
        <p:spPr>
          <a:xfrm>
            <a:off x="1451579" y="1568922"/>
            <a:ext cx="10515134" cy="408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3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예약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예약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항공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여행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렌터카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호텔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또는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활동과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관련된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정보를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저장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검색하고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거래를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수행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버스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철도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예약에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대한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액세스를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호텔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업계의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사용자를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컴퓨터화된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정보를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전달하고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예약을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하고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호텔이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초과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예약되지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않도록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17500" marR="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3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비즈니스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범주는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비즈니스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지원하는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되며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가장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널리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재고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계정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은행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병원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학교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주식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시장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endParaRPr dirty="0"/>
          </a:p>
          <a:p>
            <a:pPr marL="317500" marR="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3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엔터테인먼트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교육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엔터테인먼트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교육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특히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어린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자녀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교육을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처리하는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기관에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강력한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도구를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컴퓨터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게임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교육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게임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번역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매핑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</a:t>
            </a: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SOFTWARE 분류</a:t>
            </a:r>
            <a:endParaRPr/>
          </a:p>
        </p:txBody>
      </p:sp>
      <p:sp>
        <p:nvSpPr>
          <p:cNvPr id="155" name="Google Shape;155;p9"/>
          <p:cNvSpPr txBox="1"/>
          <p:nvPr/>
        </p:nvSpPr>
        <p:spPr>
          <a:xfrm>
            <a:off x="1451575" y="1480251"/>
            <a:ext cx="10515300" cy="4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6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인공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지능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전문가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의사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결정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지원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시스템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패턴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인식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인공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신경망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Black Box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알고리즘을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복잡한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계산의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영향을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받지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않는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복잡한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문제가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포함</a:t>
            </a:r>
            <a:endParaRPr dirty="0"/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6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과학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과학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또는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엔지니어링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사용자가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엔터프라이즈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작업을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수행할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있도록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설계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특정한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원리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공식을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사용하여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특정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응용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프로그램을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작성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MATLAB,   AUTOCAD,  PSPICE,  ORCAD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</a:t>
            </a:r>
            <a:endParaRPr dirty="0"/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6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유틸리티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바이러스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백신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음성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인식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압축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프로그램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등</a:t>
            </a:r>
            <a:endParaRPr dirty="0"/>
          </a:p>
          <a:p>
            <a:pPr marL="457200" marR="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AutoNum type="arabicParenR" startAt="6"/>
            </a:pP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소프트웨어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소프트웨어는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작업을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줄이기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문서를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추적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저장하는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사용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사용자가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만들고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수정한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다양한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버전의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기록을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유지</a:t>
            </a:r>
            <a:b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버전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관리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메타데이터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보안은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물론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인덱싱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및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검색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기능을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제공</a:t>
            </a:r>
            <a:endParaRPr dirty="0"/>
          </a:p>
          <a:p>
            <a:pPr marL="228600" marR="0" lvl="0" indent="-127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{5EF95EF3-A043-D94B-A0F8-852EE628B699}tf16401369</Template>
  <TotalTime>1656</TotalTime>
  <Words>4023</Words>
  <Application>Microsoft Macintosh PowerPoint</Application>
  <PresentationFormat>와이드스크린</PresentationFormat>
  <Paragraphs>511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Calibri</vt:lpstr>
      <vt:lpstr>Arial</vt:lpstr>
      <vt:lpstr>맑은 고딕</vt:lpstr>
      <vt:lpstr>Batang</vt:lpstr>
      <vt:lpstr>Noto Sans Symbols</vt:lpstr>
      <vt:lpstr>Gill Sans</vt:lpstr>
      <vt:lpstr>Times New Roman</vt:lpstr>
      <vt:lpstr>Nunito</vt:lpstr>
      <vt:lpstr>갤러리</vt:lpstr>
      <vt:lpstr>SW 개발 Process 소개</vt:lpstr>
      <vt:lpstr>SW 개발 Process 소개</vt:lpstr>
      <vt:lpstr>SW 엔지니어링이란?</vt:lpstr>
      <vt:lpstr>SW 역할</vt:lpstr>
      <vt:lpstr>SW 공학 목표</vt:lpstr>
      <vt:lpstr>Program vs. Software</vt:lpstr>
      <vt:lpstr>Software 분류</vt:lpstr>
      <vt:lpstr>Software 분류</vt:lpstr>
      <vt:lpstr>SOFTWARE 분류</vt:lpstr>
      <vt:lpstr>PowerPoint 프레젠테이션</vt:lpstr>
      <vt:lpstr>PowerPoint 프레젠테이션</vt:lpstr>
      <vt:lpstr>PowerPoint 프레젠테이션</vt:lpstr>
      <vt:lpstr>PowerPoint 프레젠테이션</vt:lpstr>
      <vt:lpstr>NATURE  OF  SOFTWARE</vt:lpstr>
      <vt:lpstr>PROGRAMMING METHODOLOGIES AND SOFTWARE ENGINEERING</vt:lpstr>
      <vt:lpstr>개발의 어려움을 해결하기 위한 SW 공학</vt:lpstr>
      <vt:lpstr>PROCESS 정의</vt:lpstr>
      <vt:lpstr>SYSTEM MODEL</vt:lpstr>
      <vt:lpstr>WHY PROCESS &amp; SYSTEM MODEL</vt:lpstr>
      <vt:lpstr>PROCESS MODEL</vt:lpstr>
      <vt:lpstr>클래식 폭포(Waterfall) 모델</vt:lpstr>
      <vt:lpstr>반복 폭포 모델</vt:lpstr>
      <vt:lpstr>WATERFALL</vt:lpstr>
      <vt:lpstr>V – MODEL </vt:lpstr>
      <vt:lpstr>INCREMENTAL PROCESS MODEL</vt:lpstr>
      <vt:lpstr>INCREMENTAL PROCESS MODEL</vt:lpstr>
      <vt:lpstr>EVOLUTIONARY MODEL</vt:lpstr>
      <vt:lpstr>SPIRAL MODEL</vt:lpstr>
      <vt:lpstr>SPIRAL MODEL</vt:lpstr>
      <vt:lpstr>EVOLUTIONARY MODELS: PROTOTYPING MODEL</vt:lpstr>
      <vt:lpstr>EVOLUTIONARY MODELS: PROTOTYPING MODEL</vt:lpstr>
      <vt:lpstr>EVOLUTIONARY MODELS: EXPLORATORY MODEL</vt:lpstr>
      <vt:lpstr>EVOLUTIONARY MODELS: EXPLORATORY MODEL</vt:lpstr>
      <vt:lpstr>EVOLUTIONARY MODELS: CONCURRENT MODEL</vt:lpstr>
      <vt:lpstr>EVOLUTIONARY MODELS: CONCURRENT MODEL</vt:lpstr>
      <vt:lpstr>FORMAL MODEL</vt:lpstr>
      <vt:lpstr>AGILE MODEL</vt:lpstr>
      <vt:lpstr>AGILE MODEL</vt:lpstr>
      <vt:lpstr>AGILE MODEL</vt:lpstr>
      <vt:lpstr>ASPECT-ORIENTED MODEL</vt:lpstr>
      <vt:lpstr>ASPECT-ORIENTED MODEL</vt:lpstr>
      <vt:lpstr>RATIONAL UNIFIED PROCESS (RUP) MODEL</vt:lpstr>
      <vt:lpstr>RATIONAL UNIFIED PROCESS (RUP) MODEL</vt:lpstr>
      <vt:lpstr>RATIONAL UNIFIED PROCESS(RUP) MODEL </vt:lpstr>
      <vt:lpstr>RATIONAL UNIFIED PROCESS MODEL (RUP)</vt:lpstr>
      <vt:lpstr>RAD (Rapid Software Development) MODEL</vt:lpstr>
      <vt:lpstr>RSD (Rapid Software Development) MODEL 필요성</vt:lpstr>
      <vt:lpstr>RAD (RAPID APPLICATION DEVELOPMENT) MODEL</vt:lpstr>
      <vt:lpstr>XP (EXTREME PROGRAMMING) MODEL</vt:lpstr>
      <vt:lpstr>XP (EXTREME PROGRAMMING)</vt:lpstr>
      <vt:lpstr>XP (EXTREME PROGRAMMING)</vt:lpstr>
      <vt:lpstr>SCRUM</vt:lpstr>
      <vt:lpstr>SCRUM</vt:lpstr>
      <vt:lpstr>FEATURE-DRIVEN DEVELOPMENT (FDD) MODEL</vt:lpstr>
      <vt:lpstr>FEATURE-DRIVEN DEVELOPMENT (FDD) MODEL</vt:lpstr>
      <vt:lpstr>FEATURE-DRIVEN DEVELOPMENT (FDD) MODEL</vt:lpstr>
      <vt:lpstr>ADAPTIVE SOFTWARE DEVELOPMENT (ASD) MODEL</vt:lpstr>
      <vt:lpstr>ADAPTIVE SOFTWARE DEVELOPMENT (ASD) MODEL</vt:lpstr>
      <vt:lpstr>General SW Development Process in Industry </vt:lpstr>
      <vt:lpstr>DYNAMIC SYSTEMS DEVELOPMENT MODEL (DSDM)</vt:lpstr>
      <vt:lpstr>CRYSTAL (CLEAR)</vt:lpstr>
      <vt:lpstr>LEAN SOFTWARE DEVELOPMENT (LSD)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ENGINEERING</dc:title>
  <dc:creator>LEE JAESUNG</dc:creator>
  <cp:lastModifiedBy>LEE JAESUNG</cp:lastModifiedBy>
  <cp:revision>6</cp:revision>
  <dcterms:created xsi:type="dcterms:W3CDTF">2022-07-11T05:52:00Z</dcterms:created>
  <dcterms:modified xsi:type="dcterms:W3CDTF">2022-07-28T12:13:38Z</dcterms:modified>
</cp:coreProperties>
</file>